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8" r:id="rId3"/>
    <p:sldId id="263" r:id="rId4"/>
    <p:sldId id="303" r:id="rId5"/>
    <p:sldId id="259" r:id="rId6"/>
    <p:sldId id="288" r:id="rId7"/>
    <p:sldId id="284" r:id="rId8"/>
    <p:sldId id="299" r:id="rId9"/>
    <p:sldId id="271" r:id="rId10"/>
    <p:sldId id="292" r:id="rId11"/>
    <p:sldId id="286" r:id="rId12"/>
    <p:sldId id="272" r:id="rId13"/>
    <p:sldId id="274" r:id="rId14"/>
    <p:sldId id="291" r:id="rId15"/>
    <p:sldId id="277" r:id="rId16"/>
    <p:sldId id="294" r:id="rId17"/>
    <p:sldId id="296" r:id="rId18"/>
    <p:sldId id="276" r:id="rId19"/>
    <p:sldId id="279" r:id="rId20"/>
    <p:sldId id="280" r:id="rId21"/>
    <p:sldId id="298" r:id="rId22"/>
    <p:sldId id="300" r:id="rId23"/>
    <p:sldId id="302" r:id="rId24"/>
    <p:sldId id="282" r:id="rId25"/>
    <p:sldId id="283" r:id="rId26"/>
    <p:sldId id="289" r:id="rId27"/>
    <p:sldId id="260" r:id="rId28"/>
    <p:sldId id="29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64A2"/>
    <a:srgbClr val="9179AF"/>
    <a:srgbClr val="A793BF"/>
    <a:srgbClr val="B4A3C9"/>
    <a:srgbClr val="D614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15" autoAdjust="0"/>
  </p:normalViewPr>
  <p:slideViewPr>
    <p:cSldViewPr>
      <p:cViewPr>
        <p:scale>
          <a:sx n="80" d="100"/>
          <a:sy n="80" d="100"/>
        </p:scale>
        <p:origin x="-108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A03B68-3A80-45B3-A300-DB35ADE93AA9}" type="datetimeFigureOut">
              <a:rPr lang="en-US" smtClean="0"/>
              <a:t>2/3/2022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14DB62-352A-4DA1-9A62-F566899B298F}" type="slidenum">
              <a:rPr lang="en-US" smtClean="0"/>
              <a:t>‹#›</a:t>
            </a:fld>
            <a:endParaRPr lang="en-US"/>
          </a:p>
        </p:txBody>
      </p:sp>
    </p:spTree>
    <p:extLst>
      <p:ext uri="{BB962C8B-B14F-4D97-AF65-F5344CB8AC3E}">
        <p14:creationId xmlns:p14="http://schemas.microsoft.com/office/powerpoint/2010/main" val="339301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4DB62-352A-4DA1-9A62-F566899B298F}" type="slidenum">
              <a:rPr lang="en-US" smtClean="0"/>
              <a:t>1</a:t>
            </a:fld>
            <a:endParaRPr lang="en-US"/>
          </a:p>
        </p:txBody>
      </p:sp>
    </p:spTree>
    <p:extLst>
      <p:ext uri="{BB962C8B-B14F-4D97-AF65-F5344CB8AC3E}">
        <p14:creationId xmlns:p14="http://schemas.microsoft.com/office/powerpoint/2010/main" val="1596642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4DB62-352A-4DA1-9A62-F566899B298F}" type="slidenum">
              <a:rPr lang="en-US" smtClean="0"/>
              <a:t>2</a:t>
            </a:fld>
            <a:endParaRPr lang="en-US"/>
          </a:p>
        </p:txBody>
      </p:sp>
    </p:spTree>
    <p:extLst>
      <p:ext uri="{BB962C8B-B14F-4D97-AF65-F5344CB8AC3E}">
        <p14:creationId xmlns:p14="http://schemas.microsoft.com/office/powerpoint/2010/main" val="1596642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4DB62-352A-4DA1-9A62-F566899B298F}" type="slidenum">
              <a:rPr lang="en-US" smtClean="0"/>
              <a:t>14</a:t>
            </a:fld>
            <a:endParaRPr lang="en-US"/>
          </a:p>
        </p:txBody>
      </p:sp>
    </p:spTree>
    <p:extLst>
      <p:ext uri="{BB962C8B-B14F-4D97-AF65-F5344CB8AC3E}">
        <p14:creationId xmlns:p14="http://schemas.microsoft.com/office/powerpoint/2010/main" val="3339703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4DB62-352A-4DA1-9A62-F566899B298F}" type="slidenum">
              <a:rPr lang="en-US" smtClean="0"/>
              <a:t>27</a:t>
            </a:fld>
            <a:endParaRPr lang="en-US"/>
          </a:p>
        </p:txBody>
      </p:sp>
    </p:spTree>
    <p:extLst>
      <p:ext uri="{BB962C8B-B14F-4D97-AF65-F5344CB8AC3E}">
        <p14:creationId xmlns:p14="http://schemas.microsoft.com/office/powerpoint/2010/main" val="1298435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4DB62-352A-4DA1-9A62-F566899B298F}" type="slidenum">
              <a:rPr lang="en-US" smtClean="0"/>
              <a:t>28</a:t>
            </a:fld>
            <a:endParaRPr lang="en-US"/>
          </a:p>
        </p:txBody>
      </p:sp>
    </p:spTree>
    <p:extLst>
      <p:ext uri="{BB962C8B-B14F-4D97-AF65-F5344CB8AC3E}">
        <p14:creationId xmlns:p14="http://schemas.microsoft.com/office/powerpoint/2010/main" val="3852476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4E971E-F89E-4A31-B108-BB74503B5657}" type="datetime1">
              <a:rPr lang="en-US" smtClean="0"/>
              <a:t>2/3/2022</a:t>
            </a:fld>
            <a:endParaRPr lang="en-US"/>
          </a:p>
        </p:txBody>
      </p:sp>
      <p:sp>
        <p:nvSpPr>
          <p:cNvPr id="5" name="Footer Placeholder 4"/>
          <p:cNvSpPr>
            <a:spLocks noGrp="1"/>
          </p:cNvSpPr>
          <p:nvPr>
            <p:ph type="ftr" sz="quarter" idx="11"/>
          </p:nvPr>
        </p:nvSpPr>
        <p:spPr/>
        <p:txBody>
          <a:bodyPr/>
          <a:lstStyle/>
          <a:p>
            <a:r>
              <a:rPr lang="en-US" dirty="0" smtClean="0"/>
              <a:t>This PowerPoint prepared by Fonda-</a:t>
            </a:r>
            <a:r>
              <a:rPr lang="en-US" dirty="0" err="1" smtClean="0"/>
              <a:t>Fayga</a:t>
            </a:r>
            <a:r>
              <a:rPr lang="en-US" dirty="0" smtClean="0"/>
              <a:t> Weiss, Yerushalayim. For more info: tinyurl.com/joinMyNachYomi4Women</a:t>
            </a:r>
            <a:endParaRPr lang="en-US" dirty="0"/>
          </a:p>
        </p:txBody>
      </p:sp>
      <p:sp>
        <p:nvSpPr>
          <p:cNvPr id="6" name="Slide Number Placeholder 5"/>
          <p:cNvSpPr>
            <a:spLocks noGrp="1"/>
          </p:cNvSpPr>
          <p:nvPr>
            <p:ph type="sldNum" sz="quarter" idx="12"/>
          </p:nvPr>
        </p:nvSpPr>
        <p:spPr/>
        <p:txBody>
          <a:bodyPr/>
          <a:lstStyle/>
          <a:p>
            <a:fld id="{F5B3ED1A-B86F-4409-825B-B050E346A5B6}" type="slidenum">
              <a:rPr lang="en-US" smtClean="0"/>
              <a:t>‹#›</a:t>
            </a:fld>
            <a:endParaRPr lang="en-US"/>
          </a:p>
        </p:txBody>
      </p:sp>
    </p:spTree>
    <p:extLst>
      <p:ext uri="{BB962C8B-B14F-4D97-AF65-F5344CB8AC3E}">
        <p14:creationId xmlns:p14="http://schemas.microsoft.com/office/powerpoint/2010/main" val="9664170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59BA66-768E-42C2-9CA6-165CDA84A902}" type="datetime1">
              <a:rPr lang="en-US" smtClean="0"/>
              <a:t>2/3/2022</a:t>
            </a:fld>
            <a:endParaRPr lang="en-US"/>
          </a:p>
        </p:txBody>
      </p:sp>
      <p:sp>
        <p:nvSpPr>
          <p:cNvPr id="5" name="Footer Placeholder 4"/>
          <p:cNvSpPr>
            <a:spLocks noGrp="1"/>
          </p:cNvSpPr>
          <p:nvPr>
            <p:ph type="ftr" sz="quarter" idx="11"/>
          </p:nvPr>
        </p:nvSpPr>
        <p:spPr/>
        <p:txBody>
          <a:bodyPr/>
          <a:lstStyle/>
          <a:p>
            <a:r>
              <a:rPr lang="en-US" smtClean="0"/>
              <a:t>This PowerPoint prepared by Fonda-Fayga Weiss, Yerushalayim. For more info: tinyurl.com/joinMyNachYomi4Women</a:t>
            </a:r>
            <a:endParaRPr lang="en-US"/>
          </a:p>
        </p:txBody>
      </p:sp>
      <p:sp>
        <p:nvSpPr>
          <p:cNvPr id="6" name="Slide Number Placeholder 5"/>
          <p:cNvSpPr>
            <a:spLocks noGrp="1"/>
          </p:cNvSpPr>
          <p:nvPr>
            <p:ph type="sldNum" sz="quarter" idx="12"/>
          </p:nvPr>
        </p:nvSpPr>
        <p:spPr/>
        <p:txBody>
          <a:bodyPr/>
          <a:lstStyle/>
          <a:p>
            <a:fld id="{F5B3ED1A-B86F-4409-825B-B050E346A5B6}" type="slidenum">
              <a:rPr lang="en-US" smtClean="0"/>
              <a:t>‹#›</a:t>
            </a:fld>
            <a:endParaRPr lang="en-US"/>
          </a:p>
        </p:txBody>
      </p:sp>
    </p:spTree>
    <p:extLst>
      <p:ext uri="{BB962C8B-B14F-4D97-AF65-F5344CB8AC3E}">
        <p14:creationId xmlns:p14="http://schemas.microsoft.com/office/powerpoint/2010/main" val="1205818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013DEA-EE96-4065-BFED-857E27E99092}" type="datetime1">
              <a:rPr lang="en-US" smtClean="0"/>
              <a:t>2/3/2022</a:t>
            </a:fld>
            <a:endParaRPr lang="en-US"/>
          </a:p>
        </p:txBody>
      </p:sp>
      <p:sp>
        <p:nvSpPr>
          <p:cNvPr id="5" name="Footer Placeholder 4"/>
          <p:cNvSpPr>
            <a:spLocks noGrp="1"/>
          </p:cNvSpPr>
          <p:nvPr>
            <p:ph type="ftr" sz="quarter" idx="11"/>
          </p:nvPr>
        </p:nvSpPr>
        <p:spPr/>
        <p:txBody>
          <a:bodyPr/>
          <a:lstStyle/>
          <a:p>
            <a:r>
              <a:rPr lang="en-US" smtClean="0"/>
              <a:t>This PowerPoint prepared by Fonda-Fayga Weiss, Yerushalayim. For more info: tinyurl.com/joinMyNachYomi4Women</a:t>
            </a:r>
            <a:endParaRPr lang="en-US"/>
          </a:p>
        </p:txBody>
      </p:sp>
      <p:sp>
        <p:nvSpPr>
          <p:cNvPr id="6" name="Slide Number Placeholder 5"/>
          <p:cNvSpPr>
            <a:spLocks noGrp="1"/>
          </p:cNvSpPr>
          <p:nvPr>
            <p:ph type="sldNum" sz="quarter" idx="12"/>
          </p:nvPr>
        </p:nvSpPr>
        <p:spPr/>
        <p:txBody>
          <a:bodyPr/>
          <a:lstStyle/>
          <a:p>
            <a:fld id="{F5B3ED1A-B86F-4409-825B-B050E346A5B6}" type="slidenum">
              <a:rPr lang="en-US" smtClean="0"/>
              <a:t>‹#›</a:t>
            </a:fld>
            <a:endParaRPr lang="en-US"/>
          </a:p>
        </p:txBody>
      </p:sp>
    </p:spTree>
    <p:extLst>
      <p:ext uri="{BB962C8B-B14F-4D97-AF65-F5344CB8AC3E}">
        <p14:creationId xmlns:p14="http://schemas.microsoft.com/office/powerpoint/2010/main" val="146305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91317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D7187A-EA19-480A-ADF4-141EA0401F5D}" type="datetime1">
              <a:rPr lang="en-US" smtClean="0"/>
              <a:t>2/3/2022</a:t>
            </a:fld>
            <a:endParaRPr lang="en-US"/>
          </a:p>
        </p:txBody>
      </p:sp>
      <p:sp>
        <p:nvSpPr>
          <p:cNvPr id="5" name="Footer Placeholder 4"/>
          <p:cNvSpPr>
            <a:spLocks noGrp="1"/>
          </p:cNvSpPr>
          <p:nvPr>
            <p:ph type="ftr" sz="quarter" idx="11"/>
          </p:nvPr>
        </p:nvSpPr>
        <p:spPr/>
        <p:txBody>
          <a:bodyPr/>
          <a:lstStyle/>
          <a:p>
            <a:r>
              <a:rPr lang="en-US" smtClean="0"/>
              <a:t>This PowerPoint prepared by Fonda-Fayga Weiss, Yerushalayim. For more info: tinyurl.com/joinMyNachYomi4Women</a:t>
            </a:r>
            <a:endParaRPr lang="en-US"/>
          </a:p>
        </p:txBody>
      </p:sp>
      <p:sp>
        <p:nvSpPr>
          <p:cNvPr id="6" name="Slide Number Placeholder 5"/>
          <p:cNvSpPr>
            <a:spLocks noGrp="1"/>
          </p:cNvSpPr>
          <p:nvPr>
            <p:ph type="sldNum" sz="quarter" idx="12"/>
          </p:nvPr>
        </p:nvSpPr>
        <p:spPr/>
        <p:txBody>
          <a:bodyPr/>
          <a:lstStyle/>
          <a:p>
            <a:fld id="{F5B3ED1A-B86F-4409-825B-B050E346A5B6}" type="slidenum">
              <a:rPr lang="en-US" smtClean="0"/>
              <a:t>‹#›</a:t>
            </a:fld>
            <a:endParaRPr lang="en-US"/>
          </a:p>
        </p:txBody>
      </p:sp>
    </p:spTree>
    <p:extLst>
      <p:ext uri="{BB962C8B-B14F-4D97-AF65-F5344CB8AC3E}">
        <p14:creationId xmlns:p14="http://schemas.microsoft.com/office/powerpoint/2010/main" val="41479866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B827BB-E6D5-4908-AE7B-8BDBE7AFBE43}" type="datetime1">
              <a:rPr lang="en-US" smtClean="0"/>
              <a:t>2/3/2022</a:t>
            </a:fld>
            <a:endParaRPr lang="en-US"/>
          </a:p>
        </p:txBody>
      </p:sp>
      <p:sp>
        <p:nvSpPr>
          <p:cNvPr id="6" name="Footer Placeholder 5"/>
          <p:cNvSpPr>
            <a:spLocks noGrp="1"/>
          </p:cNvSpPr>
          <p:nvPr>
            <p:ph type="ftr" sz="quarter" idx="11"/>
          </p:nvPr>
        </p:nvSpPr>
        <p:spPr/>
        <p:txBody>
          <a:bodyPr/>
          <a:lstStyle/>
          <a:p>
            <a:r>
              <a:rPr lang="en-US" smtClean="0"/>
              <a:t>This PowerPoint prepared by Fonda-Fayga Weiss, Yerushalayim. For more info: tinyurl.com/joinMyNachYomi4Women</a:t>
            </a:r>
            <a:endParaRPr lang="en-US"/>
          </a:p>
        </p:txBody>
      </p:sp>
      <p:sp>
        <p:nvSpPr>
          <p:cNvPr id="7" name="Slide Number Placeholder 6"/>
          <p:cNvSpPr>
            <a:spLocks noGrp="1"/>
          </p:cNvSpPr>
          <p:nvPr>
            <p:ph type="sldNum" sz="quarter" idx="12"/>
          </p:nvPr>
        </p:nvSpPr>
        <p:spPr/>
        <p:txBody>
          <a:bodyPr/>
          <a:lstStyle/>
          <a:p>
            <a:fld id="{F5B3ED1A-B86F-4409-825B-B050E346A5B6}" type="slidenum">
              <a:rPr lang="en-US" smtClean="0"/>
              <a:t>‹#›</a:t>
            </a:fld>
            <a:endParaRPr lang="en-US"/>
          </a:p>
        </p:txBody>
      </p:sp>
    </p:spTree>
    <p:extLst>
      <p:ext uri="{BB962C8B-B14F-4D97-AF65-F5344CB8AC3E}">
        <p14:creationId xmlns:p14="http://schemas.microsoft.com/office/powerpoint/2010/main" val="1953928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AA4F5F-6AB2-46E0-8C68-36FCBB5FFB20}" type="datetime1">
              <a:rPr lang="en-US" smtClean="0"/>
              <a:t>2/3/2022</a:t>
            </a:fld>
            <a:endParaRPr lang="en-US"/>
          </a:p>
        </p:txBody>
      </p:sp>
      <p:sp>
        <p:nvSpPr>
          <p:cNvPr id="8" name="Footer Placeholder 7"/>
          <p:cNvSpPr>
            <a:spLocks noGrp="1"/>
          </p:cNvSpPr>
          <p:nvPr>
            <p:ph type="ftr" sz="quarter" idx="11"/>
          </p:nvPr>
        </p:nvSpPr>
        <p:spPr/>
        <p:txBody>
          <a:bodyPr/>
          <a:lstStyle/>
          <a:p>
            <a:r>
              <a:rPr lang="en-US" smtClean="0"/>
              <a:t>This PowerPoint prepared by Fonda-Fayga Weiss, Yerushalayim. For more info: tinyurl.com/joinMyNachYomi4Women</a:t>
            </a:r>
            <a:endParaRPr lang="en-US"/>
          </a:p>
        </p:txBody>
      </p:sp>
      <p:sp>
        <p:nvSpPr>
          <p:cNvPr id="9" name="Slide Number Placeholder 8"/>
          <p:cNvSpPr>
            <a:spLocks noGrp="1"/>
          </p:cNvSpPr>
          <p:nvPr>
            <p:ph type="sldNum" sz="quarter" idx="12"/>
          </p:nvPr>
        </p:nvSpPr>
        <p:spPr/>
        <p:txBody>
          <a:bodyPr/>
          <a:lstStyle/>
          <a:p>
            <a:fld id="{F5B3ED1A-B86F-4409-825B-B050E346A5B6}" type="slidenum">
              <a:rPr lang="en-US" smtClean="0"/>
              <a:t>‹#›</a:t>
            </a:fld>
            <a:endParaRPr lang="en-US"/>
          </a:p>
        </p:txBody>
      </p:sp>
    </p:spTree>
    <p:extLst>
      <p:ext uri="{BB962C8B-B14F-4D97-AF65-F5344CB8AC3E}">
        <p14:creationId xmlns:p14="http://schemas.microsoft.com/office/powerpoint/2010/main" val="2128791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6FFDCD-C289-478F-9C91-924774AC4DC1}" type="datetime1">
              <a:rPr lang="en-US" smtClean="0"/>
              <a:t>2/3/2022</a:t>
            </a:fld>
            <a:endParaRPr lang="en-US"/>
          </a:p>
        </p:txBody>
      </p:sp>
      <p:sp>
        <p:nvSpPr>
          <p:cNvPr id="4" name="Footer Placeholder 3"/>
          <p:cNvSpPr>
            <a:spLocks noGrp="1"/>
          </p:cNvSpPr>
          <p:nvPr>
            <p:ph type="ftr" sz="quarter" idx="11"/>
          </p:nvPr>
        </p:nvSpPr>
        <p:spPr/>
        <p:txBody>
          <a:bodyPr/>
          <a:lstStyle/>
          <a:p>
            <a:r>
              <a:rPr lang="en-US" smtClean="0"/>
              <a:t>This PowerPoint prepared by Fonda-Fayga Weiss, Yerushalayim. For more info: tinyurl.com/joinMyNachYomi4Women</a:t>
            </a:r>
            <a:endParaRPr lang="en-US"/>
          </a:p>
        </p:txBody>
      </p:sp>
      <p:sp>
        <p:nvSpPr>
          <p:cNvPr id="5" name="Slide Number Placeholder 4"/>
          <p:cNvSpPr>
            <a:spLocks noGrp="1"/>
          </p:cNvSpPr>
          <p:nvPr>
            <p:ph type="sldNum" sz="quarter" idx="12"/>
          </p:nvPr>
        </p:nvSpPr>
        <p:spPr/>
        <p:txBody>
          <a:bodyPr/>
          <a:lstStyle/>
          <a:p>
            <a:fld id="{F5B3ED1A-B86F-4409-825B-B050E346A5B6}" type="slidenum">
              <a:rPr lang="en-US" smtClean="0"/>
              <a:t>‹#›</a:t>
            </a:fld>
            <a:endParaRPr lang="en-US"/>
          </a:p>
        </p:txBody>
      </p:sp>
    </p:spTree>
    <p:extLst>
      <p:ext uri="{BB962C8B-B14F-4D97-AF65-F5344CB8AC3E}">
        <p14:creationId xmlns:p14="http://schemas.microsoft.com/office/powerpoint/2010/main" val="113589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A69071-0A9D-4FAA-BBD7-1FD34136DC5F}" type="datetime1">
              <a:rPr lang="en-US" smtClean="0"/>
              <a:t>2/3/2022</a:t>
            </a:fld>
            <a:endParaRPr lang="en-US"/>
          </a:p>
        </p:txBody>
      </p:sp>
      <p:sp>
        <p:nvSpPr>
          <p:cNvPr id="3" name="Footer Placeholder 2"/>
          <p:cNvSpPr>
            <a:spLocks noGrp="1"/>
          </p:cNvSpPr>
          <p:nvPr>
            <p:ph type="ftr" sz="quarter" idx="11"/>
          </p:nvPr>
        </p:nvSpPr>
        <p:spPr/>
        <p:txBody>
          <a:bodyPr/>
          <a:lstStyle/>
          <a:p>
            <a:r>
              <a:rPr lang="en-US" smtClean="0"/>
              <a:t>This PowerPoint prepared by Fonda-Fayga Weiss, Yerushalayim. For more info: tinyurl.com/joinMyNachYomi4Women</a:t>
            </a:r>
            <a:endParaRPr lang="en-US"/>
          </a:p>
        </p:txBody>
      </p:sp>
      <p:sp>
        <p:nvSpPr>
          <p:cNvPr id="4" name="Slide Number Placeholder 3"/>
          <p:cNvSpPr>
            <a:spLocks noGrp="1"/>
          </p:cNvSpPr>
          <p:nvPr>
            <p:ph type="sldNum" sz="quarter" idx="12"/>
          </p:nvPr>
        </p:nvSpPr>
        <p:spPr/>
        <p:txBody>
          <a:bodyPr/>
          <a:lstStyle/>
          <a:p>
            <a:fld id="{F5B3ED1A-B86F-4409-825B-B050E346A5B6}" type="slidenum">
              <a:rPr lang="en-US" smtClean="0"/>
              <a:t>‹#›</a:t>
            </a:fld>
            <a:endParaRPr lang="en-US"/>
          </a:p>
        </p:txBody>
      </p:sp>
    </p:spTree>
    <p:extLst>
      <p:ext uri="{BB962C8B-B14F-4D97-AF65-F5344CB8AC3E}">
        <p14:creationId xmlns:p14="http://schemas.microsoft.com/office/powerpoint/2010/main" val="2493811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CDA752-6559-4473-9447-E1E0A064AA5A}" type="datetime1">
              <a:rPr lang="en-US" smtClean="0"/>
              <a:t>2/3/2022</a:t>
            </a:fld>
            <a:endParaRPr lang="en-US"/>
          </a:p>
        </p:txBody>
      </p:sp>
      <p:sp>
        <p:nvSpPr>
          <p:cNvPr id="6" name="Footer Placeholder 5"/>
          <p:cNvSpPr>
            <a:spLocks noGrp="1"/>
          </p:cNvSpPr>
          <p:nvPr>
            <p:ph type="ftr" sz="quarter" idx="11"/>
          </p:nvPr>
        </p:nvSpPr>
        <p:spPr/>
        <p:txBody>
          <a:bodyPr/>
          <a:lstStyle/>
          <a:p>
            <a:r>
              <a:rPr lang="en-US" smtClean="0"/>
              <a:t>This PowerPoint prepared by Fonda-Fayga Weiss, Yerushalayim. For more info: tinyurl.com/joinMyNachYomi4Women</a:t>
            </a:r>
            <a:endParaRPr lang="en-US"/>
          </a:p>
        </p:txBody>
      </p:sp>
      <p:sp>
        <p:nvSpPr>
          <p:cNvPr id="7" name="Slide Number Placeholder 6"/>
          <p:cNvSpPr>
            <a:spLocks noGrp="1"/>
          </p:cNvSpPr>
          <p:nvPr>
            <p:ph type="sldNum" sz="quarter" idx="12"/>
          </p:nvPr>
        </p:nvSpPr>
        <p:spPr/>
        <p:txBody>
          <a:bodyPr/>
          <a:lstStyle/>
          <a:p>
            <a:fld id="{F5B3ED1A-B86F-4409-825B-B050E346A5B6}" type="slidenum">
              <a:rPr lang="en-US" smtClean="0"/>
              <a:t>‹#›</a:t>
            </a:fld>
            <a:endParaRPr lang="en-US"/>
          </a:p>
        </p:txBody>
      </p:sp>
    </p:spTree>
    <p:extLst>
      <p:ext uri="{BB962C8B-B14F-4D97-AF65-F5344CB8AC3E}">
        <p14:creationId xmlns:p14="http://schemas.microsoft.com/office/powerpoint/2010/main" val="1373908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432A89-6C9B-4328-8578-84F0D519D4A7}" type="datetime1">
              <a:rPr lang="en-US" smtClean="0"/>
              <a:t>2/3/2022</a:t>
            </a:fld>
            <a:endParaRPr lang="en-US"/>
          </a:p>
        </p:txBody>
      </p:sp>
      <p:sp>
        <p:nvSpPr>
          <p:cNvPr id="6" name="Footer Placeholder 5"/>
          <p:cNvSpPr>
            <a:spLocks noGrp="1"/>
          </p:cNvSpPr>
          <p:nvPr>
            <p:ph type="ftr" sz="quarter" idx="11"/>
          </p:nvPr>
        </p:nvSpPr>
        <p:spPr/>
        <p:txBody>
          <a:bodyPr/>
          <a:lstStyle/>
          <a:p>
            <a:r>
              <a:rPr lang="en-US" smtClean="0"/>
              <a:t>This PowerPoint prepared by Fonda-Fayga Weiss, Yerushalayim. For more info: tinyurl.com/joinMyNachYomi4Women</a:t>
            </a:r>
            <a:endParaRPr lang="en-US"/>
          </a:p>
        </p:txBody>
      </p:sp>
      <p:sp>
        <p:nvSpPr>
          <p:cNvPr id="7" name="Slide Number Placeholder 6"/>
          <p:cNvSpPr>
            <a:spLocks noGrp="1"/>
          </p:cNvSpPr>
          <p:nvPr>
            <p:ph type="sldNum" sz="quarter" idx="12"/>
          </p:nvPr>
        </p:nvSpPr>
        <p:spPr/>
        <p:txBody>
          <a:bodyPr/>
          <a:lstStyle/>
          <a:p>
            <a:fld id="{F5B3ED1A-B86F-4409-825B-B050E346A5B6}" type="slidenum">
              <a:rPr lang="en-US" smtClean="0"/>
              <a:t>‹#›</a:t>
            </a:fld>
            <a:endParaRPr lang="en-US"/>
          </a:p>
        </p:txBody>
      </p:sp>
    </p:spTree>
    <p:extLst>
      <p:ext uri="{BB962C8B-B14F-4D97-AF65-F5344CB8AC3E}">
        <p14:creationId xmlns:p14="http://schemas.microsoft.com/office/powerpoint/2010/main" val="362466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BE3CD-D225-4251-949C-1ED778B6513A}" type="datetime1">
              <a:rPr lang="en-US" smtClean="0"/>
              <a:t>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This PowerPoint prepared by Fonda-Fayga Weiss, Yerushalayim. For more info: tinyurl.com/joinMyNachYomi4Women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B3ED1A-B86F-4409-825B-B050E346A5B6}" type="slidenum">
              <a:rPr lang="en-US" smtClean="0"/>
              <a:t>‹#›</a:t>
            </a:fld>
            <a:endParaRPr lang="en-US"/>
          </a:p>
        </p:txBody>
      </p:sp>
    </p:spTree>
    <p:extLst>
      <p:ext uri="{BB962C8B-B14F-4D97-AF65-F5344CB8AC3E}">
        <p14:creationId xmlns:p14="http://schemas.microsoft.com/office/powerpoint/2010/main" val="1280991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inyurl.com/joinMyNachYomi4Wome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inyurl.com/joinMyNachYomi4Women"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mg.alhatorah.org/Devarim/20.10#e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alhatorah.org/Calling_for_Peace_in_the_Conquest_of_Canaan"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chinuch.org/item_detail/0/Touring-Toons-quotCrossing-the-Yardeinquot-Videose/16079/67802/D" TargetMode="External"/><Relationship Id="rId1" Type="http://schemas.openxmlformats.org/officeDocument/2006/relationships/slideLayout" Target="../slideLayouts/slideLayout2.xml"/><Relationship Id="rId4" Type="http://schemas.openxmlformats.org/officeDocument/2006/relationships/hyperlink" Target="http://www.chinuch.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32656"/>
            <a:ext cx="7772400" cy="1470025"/>
          </a:xfrm>
        </p:spPr>
        <p:txBody>
          <a:bodyPr>
            <a:normAutofit fontScale="90000"/>
          </a:bodyPr>
          <a:lstStyle/>
          <a:p>
            <a:r>
              <a:rPr lang="en-US" sz="4000" b="1" dirty="0" err="1" smtClean="0">
                <a:solidFill>
                  <a:srgbClr val="A793BF"/>
                </a:solidFill>
              </a:rPr>
              <a:t>Sefer</a:t>
            </a:r>
            <a:r>
              <a:rPr lang="en-US" sz="4000" b="1" dirty="0" smtClean="0">
                <a:solidFill>
                  <a:srgbClr val="A793BF"/>
                </a:solidFill>
              </a:rPr>
              <a:t> </a:t>
            </a:r>
            <a:r>
              <a:rPr lang="en-US" sz="4000" b="1" dirty="0" err="1" smtClean="0">
                <a:solidFill>
                  <a:srgbClr val="A793BF"/>
                </a:solidFill>
              </a:rPr>
              <a:t>Yehoshua</a:t>
            </a:r>
            <a:r>
              <a:rPr lang="en-US" sz="4000" b="1" dirty="0" smtClean="0">
                <a:solidFill>
                  <a:srgbClr val="A793BF"/>
                </a:solidFill>
              </a:rPr>
              <a:t> </a:t>
            </a:r>
            <a:r>
              <a:rPr lang="en-US" sz="4000" b="1" dirty="0" err="1" smtClean="0">
                <a:solidFill>
                  <a:srgbClr val="A793BF"/>
                </a:solidFill>
              </a:rPr>
              <a:t>Nach</a:t>
            </a:r>
            <a:r>
              <a:rPr lang="en-US" sz="4000" b="1" dirty="0" smtClean="0">
                <a:solidFill>
                  <a:srgbClr val="A793BF"/>
                </a:solidFill>
              </a:rPr>
              <a:t> </a:t>
            </a:r>
            <a:r>
              <a:rPr lang="en-US" sz="4000" b="1" dirty="0" err="1" smtClean="0">
                <a:solidFill>
                  <a:srgbClr val="A793BF"/>
                </a:solidFill>
              </a:rPr>
              <a:t>Yomi</a:t>
            </a:r>
            <a:r>
              <a:rPr lang="en-US" sz="4000" b="1" dirty="0" smtClean="0">
                <a:solidFill>
                  <a:srgbClr val="A793BF"/>
                </a:solidFill>
              </a:rPr>
              <a:t> </a:t>
            </a:r>
            <a:br>
              <a:rPr lang="en-US" sz="4000" b="1" dirty="0" smtClean="0">
                <a:solidFill>
                  <a:srgbClr val="A793BF"/>
                </a:solidFill>
              </a:rPr>
            </a:br>
            <a:r>
              <a:rPr lang="en-US" sz="4000" b="1" dirty="0" smtClean="0">
                <a:solidFill>
                  <a:srgbClr val="A793BF"/>
                </a:solidFill>
              </a:rPr>
              <a:t>Mid-Way “</a:t>
            </a:r>
            <a:r>
              <a:rPr lang="en-US" sz="4000" b="1" dirty="0" err="1" smtClean="0">
                <a:solidFill>
                  <a:srgbClr val="A793BF"/>
                </a:solidFill>
              </a:rPr>
              <a:t>Chazara</a:t>
            </a:r>
            <a:r>
              <a:rPr lang="en-US" sz="4000" b="1" dirty="0" smtClean="0">
                <a:solidFill>
                  <a:srgbClr val="A793BF"/>
                </a:solidFill>
              </a:rPr>
              <a:t>”</a:t>
            </a:r>
            <a:br>
              <a:rPr lang="en-US" sz="4000" b="1" dirty="0" smtClean="0">
                <a:solidFill>
                  <a:srgbClr val="A793BF"/>
                </a:solidFill>
              </a:rPr>
            </a:br>
            <a:r>
              <a:rPr lang="en-US" sz="2700" dirty="0" smtClean="0">
                <a:solidFill>
                  <a:srgbClr val="D614D6"/>
                </a:solidFill>
                <a:latin typeface="Arial Narrow" pitchFamily="34" charset="0"/>
              </a:rPr>
              <a:t>Feb. 2, 2022 - 1 Adar I 5782</a:t>
            </a:r>
            <a:endParaRPr lang="en-US" dirty="0">
              <a:solidFill>
                <a:srgbClr val="D614D6"/>
              </a:solidFill>
              <a:latin typeface="Arial Narrow" pitchFamily="34" charset="0"/>
            </a:endParaRPr>
          </a:p>
        </p:txBody>
      </p:sp>
      <p:sp>
        <p:nvSpPr>
          <p:cNvPr id="3" name="Subtitle 2"/>
          <p:cNvSpPr>
            <a:spLocks noGrp="1"/>
          </p:cNvSpPr>
          <p:nvPr>
            <p:ph type="subTitle" idx="1"/>
          </p:nvPr>
        </p:nvSpPr>
        <p:spPr>
          <a:xfrm>
            <a:off x="179512" y="2060848"/>
            <a:ext cx="8640960" cy="3528392"/>
          </a:xfrm>
        </p:spPr>
        <p:txBody>
          <a:bodyPr>
            <a:noAutofit/>
          </a:bodyPr>
          <a:lstStyle/>
          <a:p>
            <a:pPr marL="457200" indent="-457200" algn="l">
              <a:buFont typeface="Arial" pitchFamily="34" charset="0"/>
              <a:buChar char="•"/>
            </a:pPr>
            <a:r>
              <a:rPr lang="en-US" sz="2400" dirty="0" smtClean="0">
                <a:solidFill>
                  <a:schemeClr val="tx1"/>
                </a:solidFill>
              </a:rPr>
              <a:t>Let’s WELCOME women learning in our MyNachYomi4Women &amp; other </a:t>
            </a:r>
            <a:r>
              <a:rPr lang="en-US" sz="2400" dirty="0" err="1" smtClean="0">
                <a:solidFill>
                  <a:schemeClr val="tx1"/>
                </a:solidFill>
              </a:rPr>
              <a:t>whatsapp</a:t>
            </a:r>
            <a:r>
              <a:rPr lang="en-US" sz="2400" dirty="0" smtClean="0">
                <a:solidFill>
                  <a:schemeClr val="tx1"/>
                </a:solidFill>
              </a:rPr>
              <a:t> groups…</a:t>
            </a:r>
          </a:p>
          <a:p>
            <a:pPr marL="457200" indent="-457200">
              <a:buFont typeface="Arial" pitchFamily="34" charset="0"/>
              <a:buChar char="•"/>
            </a:pPr>
            <a:endParaRPr lang="en-US" sz="2400" dirty="0" smtClean="0">
              <a:solidFill>
                <a:schemeClr val="tx1"/>
              </a:solidFill>
            </a:endParaRPr>
          </a:p>
          <a:p>
            <a:pPr marL="457200" indent="-457200" algn="l">
              <a:buFont typeface="Arial" pitchFamily="34" charset="0"/>
              <a:buChar char="•"/>
            </a:pPr>
            <a:r>
              <a:rPr lang="en-US" sz="2400" dirty="0" smtClean="0">
                <a:solidFill>
                  <a:schemeClr val="tx1"/>
                </a:solidFill>
              </a:rPr>
              <a:t>See a DEMO of </a:t>
            </a:r>
            <a:r>
              <a:rPr lang="en-US" sz="2400" dirty="0" err="1" smtClean="0">
                <a:solidFill>
                  <a:schemeClr val="tx1"/>
                </a:solidFill>
              </a:rPr>
              <a:t>Torat</a:t>
            </a:r>
            <a:r>
              <a:rPr lang="en-US" sz="2400" dirty="0" smtClean="0">
                <a:solidFill>
                  <a:schemeClr val="tx1"/>
                </a:solidFill>
              </a:rPr>
              <a:t> </a:t>
            </a:r>
            <a:r>
              <a:rPr lang="en-US" sz="2400" dirty="0" err="1" smtClean="0">
                <a:solidFill>
                  <a:schemeClr val="tx1"/>
                </a:solidFill>
              </a:rPr>
              <a:t>Imecha</a:t>
            </a:r>
            <a:r>
              <a:rPr lang="en-US" sz="2400" dirty="0" smtClean="0">
                <a:solidFill>
                  <a:schemeClr val="tx1"/>
                </a:solidFill>
              </a:rPr>
              <a:t> </a:t>
            </a:r>
            <a:r>
              <a:rPr lang="en-US" sz="2400" dirty="0" err="1" smtClean="0">
                <a:solidFill>
                  <a:schemeClr val="tx1"/>
                </a:solidFill>
              </a:rPr>
              <a:t>Nach</a:t>
            </a:r>
            <a:r>
              <a:rPr lang="en-US" sz="2400" dirty="0" smtClean="0">
                <a:solidFill>
                  <a:schemeClr val="tx1"/>
                </a:solidFill>
              </a:rPr>
              <a:t> </a:t>
            </a:r>
            <a:r>
              <a:rPr lang="en-US" sz="2400" dirty="0" err="1" smtClean="0">
                <a:solidFill>
                  <a:schemeClr val="tx1"/>
                </a:solidFill>
              </a:rPr>
              <a:t>Yomi</a:t>
            </a:r>
            <a:r>
              <a:rPr lang="en-US" sz="2400" dirty="0" smtClean="0">
                <a:solidFill>
                  <a:schemeClr val="tx1"/>
                </a:solidFill>
              </a:rPr>
              <a:t> technology &amp; tips...</a:t>
            </a:r>
          </a:p>
          <a:p>
            <a:pPr marL="457200" indent="-457200">
              <a:buFont typeface="Arial" pitchFamily="34" charset="0"/>
              <a:buChar char="•"/>
            </a:pPr>
            <a:endParaRPr lang="en-US" sz="2400" dirty="0" smtClean="0">
              <a:solidFill>
                <a:schemeClr val="tx1"/>
              </a:solidFill>
            </a:endParaRPr>
          </a:p>
          <a:p>
            <a:pPr marL="457200" indent="-457200" algn="l">
              <a:buFont typeface="Arial" pitchFamily="34" charset="0"/>
              <a:buChar char="•"/>
            </a:pPr>
            <a:r>
              <a:rPr lang="en-US" sz="2400" dirty="0" smtClean="0">
                <a:solidFill>
                  <a:schemeClr val="tx1"/>
                </a:solidFill>
              </a:rPr>
              <a:t>We’ll INTERACTIVELY REVIEW </a:t>
            </a:r>
            <a:r>
              <a:rPr lang="en-US" sz="2400" dirty="0" err="1" smtClean="0">
                <a:solidFill>
                  <a:schemeClr val="tx1"/>
                </a:solidFill>
              </a:rPr>
              <a:t>Sefer</a:t>
            </a:r>
            <a:r>
              <a:rPr lang="en-US" sz="2400" dirty="0" smtClean="0">
                <a:solidFill>
                  <a:schemeClr val="tx1"/>
                </a:solidFill>
              </a:rPr>
              <a:t> </a:t>
            </a:r>
            <a:r>
              <a:rPr lang="en-US" sz="2400" dirty="0" err="1" smtClean="0">
                <a:solidFill>
                  <a:schemeClr val="tx1"/>
                </a:solidFill>
              </a:rPr>
              <a:t>Yehoshua</a:t>
            </a:r>
            <a:r>
              <a:rPr lang="en-US" sz="2400" dirty="0" smtClean="0">
                <a:solidFill>
                  <a:schemeClr val="tx1"/>
                </a:solidFill>
              </a:rPr>
              <a:t> </a:t>
            </a:r>
            <a:r>
              <a:rPr lang="en-US" sz="2400" dirty="0" err="1" smtClean="0">
                <a:solidFill>
                  <a:schemeClr val="tx1"/>
                </a:solidFill>
              </a:rPr>
              <a:t>Prakim</a:t>
            </a:r>
            <a:r>
              <a:rPr lang="en-US" sz="2400" dirty="0" smtClean="0">
                <a:solidFill>
                  <a:schemeClr val="tx1"/>
                </a:solidFill>
              </a:rPr>
              <a:t> 1-12…</a:t>
            </a:r>
          </a:p>
          <a:p>
            <a:pPr marL="457200" indent="-457200">
              <a:buFont typeface="Arial" pitchFamily="34" charset="0"/>
              <a:buChar char="•"/>
            </a:pPr>
            <a:endParaRPr lang="en-US" sz="2400" dirty="0">
              <a:solidFill>
                <a:schemeClr val="tx1"/>
              </a:solidFill>
            </a:endParaRPr>
          </a:p>
          <a:p>
            <a:pPr marL="457200" indent="-457200" algn="l">
              <a:buFont typeface="Arial" pitchFamily="34" charset="0"/>
              <a:buChar char="•"/>
            </a:pPr>
            <a:r>
              <a:rPr lang="en-US" sz="2400" dirty="0" smtClean="0">
                <a:solidFill>
                  <a:schemeClr val="tx1"/>
                </a:solidFill>
              </a:rPr>
              <a:t>And end in an open DISCUSSION about learning Torah </a:t>
            </a:r>
            <a:r>
              <a:rPr lang="en-US" sz="2400" dirty="0" err="1" smtClean="0">
                <a:solidFill>
                  <a:schemeClr val="tx1"/>
                </a:solidFill>
              </a:rPr>
              <a:t>Imecha</a:t>
            </a:r>
            <a:r>
              <a:rPr lang="en-US" sz="2400" dirty="0" smtClean="0">
                <a:solidFill>
                  <a:schemeClr val="tx1"/>
                </a:solidFill>
              </a:rPr>
              <a:t> </a:t>
            </a:r>
            <a:r>
              <a:rPr lang="en-US" sz="2400" dirty="0" err="1" smtClean="0">
                <a:solidFill>
                  <a:schemeClr val="tx1"/>
                </a:solidFill>
              </a:rPr>
              <a:t>Nach</a:t>
            </a:r>
            <a:r>
              <a:rPr lang="en-US" sz="2400" dirty="0" smtClean="0">
                <a:solidFill>
                  <a:schemeClr val="tx1"/>
                </a:solidFill>
              </a:rPr>
              <a:t> </a:t>
            </a:r>
            <a:r>
              <a:rPr lang="en-US" sz="2400" dirty="0" err="1" smtClean="0">
                <a:solidFill>
                  <a:schemeClr val="tx1"/>
                </a:solidFill>
              </a:rPr>
              <a:t>Yomi</a:t>
            </a:r>
            <a:r>
              <a:rPr lang="en-US" sz="2400" dirty="0" smtClean="0">
                <a:solidFill>
                  <a:schemeClr val="tx1"/>
                </a:solidFill>
              </a:rPr>
              <a:t>!</a:t>
            </a:r>
            <a:endParaRPr lang="en-US" sz="2400" dirty="0" smtClean="0">
              <a:solidFill>
                <a:schemeClr val="accent4"/>
              </a:solidFill>
            </a:endParaRPr>
          </a:p>
          <a:p>
            <a:endParaRPr lang="en-US" sz="2400" dirty="0"/>
          </a:p>
        </p:txBody>
      </p:sp>
      <p:sp>
        <p:nvSpPr>
          <p:cNvPr id="4" name="Footer Placeholder 3"/>
          <p:cNvSpPr>
            <a:spLocks noGrp="1"/>
          </p:cNvSpPr>
          <p:nvPr>
            <p:ph type="ftr" sz="quarter" idx="11"/>
          </p:nvPr>
        </p:nvSpPr>
        <p:spPr>
          <a:xfrm>
            <a:off x="683568" y="6309320"/>
            <a:ext cx="8208912" cy="365125"/>
          </a:xfrm>
        </p:spPr>
        <p:txBody>
          <a:bodyPr/>
          <a:lstStyle/>
          <a:p>
            <a:r>
              <a:rPr lang="en-US" sz="1400" i="1" dirty="0"/>
              <a:t>This PowerPoint prepared by Fonda-</a:t>
            </a:r>
            <a:r>
              <a:rPr lang="en-US" sz="1400" i="1" dirty="0" err="1"/>
              <a:t>Fayga</a:t>
            </a:r>
            <a:r>
              <a:rPr lang="en-US" sz="1400" i="1" dirty="0"/>
              <a:t> Weiss, </a:t>
            </a:r>
            <a:r>
              <a:rPr lang="en-US" sz="1400" i="1" dirty="0" smtClean="0"/>
              <a:t>Yerushalayim for MyNachYomi4Women grassroots program. </a:t>
            </a:r>
            <a:endParaRPr lang="en-US" sz="1400" i="1" dirty="0"/>
          </a:p>
          <a:p>
            <a:r>
              <a:rPr lang="en-US" sz="1400" i="1" dirty="0"/>
              <a:t>For more </a:t>
            </a:r>
            <a:r>
              <a:rPr lang="en-US" sz="1400" i="1" dirty="0" smtClean="0"/>
              <a:t>info, go </a:t>
            </a:r>
            <a:r>
              <a:rPr lang="en-US" sz="1400" i="1" dirty="0"/>
              <a:t>to</a:t>
            </a:r>
            <a:r>
              <a:rPr lang="en-US" sz="1400" i="1" dirty="0" smtClean="0"/>
              <a:t>: </a:t>
            </a:r>
            <a:r>
              <a:rPr lang="en-US" sz="1400" dirty="0">
                <a:hlinkClick r:id="rId3"/>
              </a:rPr>
              <a:t>http://</a:t>
            </a:r>
            <a:r>
              <a:rPr lang="en-US" sz="1400" dirty="0" smtClean="0">
                <a:hlinkClick r:id="rId3"/>
              </a:rPr>
              <a:t>www.</a:t>
            </a:r>
            <a:r>
              <a:rPr lang="en-US" sz="1400" i="1" dirty="0" smtClean="0">
                <a:hlinkClick r:id="rId3"/>
              </a:rPr>
              <a:t>tinyurl.com/joinMyNachYomi4Women</a:t>
            </a:r>
            <a:endParaRPr lang="en-US" sz="1400" i="1" dirty="0" smtClean="0"/>
          </a:p>
          <a:p>
            <a:endParaRPr lang="en-US" sz="1400" i="1" dirty="0" smtClean="0"/>
          </a:p>
        </p:txBody>
      </p:sp>
    </p:spTree>
    <p:extLst>
      <p:ext uri="{BB962C8B-B14F-4D97-AF65-F5344CB8AC3E}">
        <p14:creationId xmlns:p14="http://schemas.microsoft.com/office/powerpoint/2010/main" val="1873925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720080"/>
          </a:xfrm>
        </p:spPr>
        <p:txBody>
          <a:bodyPr>
            <a:normAutofit fontScale="90000"/>
          </a:bodyPr>
          <a:lstStyle/>
          <a:p>
            <a:pPr rtl="1"/>
            <a:r>
              <a:rPr lang="he-IL" b="1" dirty="0" smtClean="0">
                <a:solidFill>
                  <a:srgbClr val="A793BF"/>
                </a:solidFill>
              </a:rPr>
              <a:t>במדבר</a:t>
            </a:r>
            <a:r>
              <a:rPr lang="en-US" b="1" dirty="0" smtClean="0">
                <a:solidFill>
                  <a:srgbClr val="A793BF"/>
                </a:solidFill>
              </a:rPr>
              <a:t>  </a:t>
            </a:r>
            <a:r>
              <a:rPr lang="he-IL" b="1" dirty="0" smtClean="0">
                <a:solidFill>
                  <a:srgbClr val="A793BF"/>
                </a:solidFill>
              </a:rPr>
              <a:t>ל</a:t>
            </a:r>
            <a:r>
              <a:rPr lang="en-US" b="1" dirty="0" smtClean="0">
                <a:solidFill>
                  <a:srgbClr val="A793BF"/>
                </a:solidFill>
              </a:rPr>
              <a:t>"</a:t>
            </a:r>
            <a:r>
              <a:rPr lang="he-IL" b="1" dirty="0" smtClean="0">
                <a:solidFill>
                  <a:srgbClr val="A793BF"/>
                </a:solidFill>
              </a:rPr>
              <a:t>ב</a:t>
            </a:r>
            <a:r>
              <a:rPr lang="en-US" b="1" dirty="0">
                <a:solidFill>
                  <a:srgbClr val="A793BF"/>
                </a:solidFill>
              </a:rPr>
              <a:t> SOURCE SHEET </a:t>
            </a:r>
            <a:r>
              <a:rPr lang="en-US" b="1" dirty="0" smtClean="0">
                <a:solidFill>
                  <a:srgbClr val="A793BF"/>
                </a:solidFill>
              </a:rPr>
              <a:t>- </a:t>
            </a:r>
            <a:endParaRPr lang="en-US" b="1" dirty="0">
              <a:solidFill>
                <a:srgbClr val="A793BF"/>
              </a:solidFill>
            </a:endParaRPr>
          </a:p>
        </p:txBody>
      </p:sp>
      <p:sp>
        <p:nvSpPr>
          <p:cNvPr id="3" name="Content Placeholder 2"/>
          <p:cNvSpPr>
            <a:spLocks noGrp="1"/>
          </p:cNvSpPr>
          <p:nvPr>
            <p:ph idx="1"/>
          </p:nvPr>
        </p:nvSpPr>
        <p:spPr>
          <a:xfrm>
            <a:off x="107504" y="692696"/>
            <a:ext cx="8949680" cy="6165304"/>
          </a:xfrm>
        </p:spPr>
        <p:txBody>
          <a:bodyPr>
            <a:noAutofit/>
          </a:bodyPr>
          <a:lstStyle/>
          <a:p>
            <a:pPr marL="0" indent="0" algn="r">
              <a:buNone/>
            </a:pPr>
            <a:r>
              <a:rPr lang="he-IL" sz="1600" dirty="0" smtClean="0"/>
              <a:t>(א) וּמִקְנֶ֣ה׀ רַ֗ב הָיָ֞ה לִבְנֵ֧י רְאוּבֵ֛ן וְלִבְנֵי־גָ֖ד עָצ֣וּם מְאֹ֑ד וַיִּרְא֞וּ אֶת־אֶ֤רֶץ יַעְזֵר֙ וְאֶת־אֶ֣רֶץ גִּלְעָ֔ד וְהִנֵּ֥ה הַמָּק֖וֹם מְק֥וֹם מִקְנֶֽה׃</a:t>
            </a:r>
            <a:r>
              <a:rPr lang="en-US" sz="1600" dirty="0" smtClean="0"/>
              <a:t> </a:t>
            </a:r>
          </a:p>
          <a:p>
            <a:pPr marL="0" indent="0">
              <a:buNone/>
            </a:pPr>
            <a:r>
              <a:rPr lang="en-US" sz="1400" dirty="0" smtClean="0"/>
              <a:t>(1) Now the children of Reuben and the children of Gad had a very great multitude of livestock…</a:t>
            </a:r>
          </a:p>
          <a:p>
            <a:pPr marL="0" indent="0" algn="r">
              <a:buNone/>
            </a:pPr>
            <a:r>
              <a:rPr lang="he-IL" sz="1600" dirty="0" smtClean="0"/>
              <a:t>(ב) וַיָּבֹ֥אוּ בְנֵֽי־גָ֖ד וּבְנֵ֣י רְאוּבֵ֑ן וַיֹּאמְר֤וּ אֶל־מֹשֶׁה֙ וְאֶל־אֶלְעָזָ֣ר הַכֹּהֵ֔ן וְאֶל־נְשִׂיאֵ֥י הָעֵדָ֖ה לֵאמֹֽר׃</a:t>
            </a:r>
            <a:r>
              <a:rPr lang="en-US" sz="1600" dirty="0" smtClean="0"/>
              <a:t>  </a:t>
            </a:r>
          </a:p>
          <a:p>
            <a:pPr marL="0" indent="0">
              <a:buNone/>
            </a:pPr>
            <a:r>
              <a:rPr lang="en-US" sz="1600" dirty="0" smtClean="0"/>
              <a:t>(2) </a:t>
            </a:r>
            <a:r>
              <a:rPr lang="en-US" sz="1400" dirty="0" smtClean="0"/>
              <a:t>[they] came and spoke to Moses, and to </a:t>
            </a:r>
            <a:r>
              <a:rPr lang="en-US" sz="1400" dirty="0" err="1" smtClean="0"/>
              <a:t>Eleazar</a:t>
            </a:r>
            <a:r>
              <a:rPr lang="en-US" sz="1400" dirty="0" smtClean="0"/>
              <a:t> the priest, and to the princes of the congregation, saying,</a:t>
            </a:r>
            <a:endParaRPr lang="en-US" sz="1600" dirty="0" smtClean="0"/>
          </a:p>
          <a:p>
            <a:pPr marL="0" indent="0" algn="r">
              <a:buNone/>
            </a:pPr>
            <a:r>
              <a:rPr lang="he-IL" sz="1600" dirty="0" smtClean="0"/>
              <a:t>(ה) וַיֹּאמְר֗וּ אִם־מָצָ֤אנוּ חֵן֙ בְּעֵינֶ֔יךָ יֻתַּ֞ן אֶת־הָאָ֧רֶץ הַזֹּ֛את לַעֲבָדֶ֖יךָ לַאֲחֻזָּ֑ה אַל־תַּעֲבִרֵ֖נוּ אֶת־הַיַּרְדֵּֽן׃</a:t>
            </a:r>
            <a:endParaRPr lang="en-US" sz="1600" dirty="0" smtClean="0"/>
          </a:p>
          <a:p>
            <a:pPr marL="0" indent="0">
              <a:buNone/>
            </a:pPr>
            <a:r>
              <a:rPr lang="en-US" sz="1400" dirty="0" smtClean="0"/>
              <a:t>(5) They said, “If we have found favor in your sight, let this land be given to your servants for a possession; don’t bring us over the Jordan.”</a:t>
            </a:r>
          </a:p>
          <a:p>
            <a:pPr marL="0" indent="0" algn="r">
              <a:buNone/>
            </a:pPr>
            <a:r>
              <a:rPr lang="he-IL" sz="1600" dirty="0" smtClean="0"/>
              <a:t>(כט) וַיֹּ֨אמֶר מֹשֶׁ֜ה אֲלֵהֶ֗ם אִם־יַעַבְר֣וּ בְנֵי־גָ֣ד וּבְנֵי־רְאוּבֵ֣ן ׀ אִ֠תְּכֶ֠ם אֶֽת־הַיַּרְדֵּ֞ן כׇּל־חָל֤וּץ לַמִּלְחָמָה֙ לִפְנֵ֣י </a:t>
            </a:r>
            <a:r>
              <a:rPr lang="he-IL" sz="1600" dirty="0"/>
              <a:t>ה’ </a:t>
            </a:r>
            <a:r>
              <a:rPr lang="he-IL" sz="1600" dirty="0" smtClean="0"/>
              <a:t>וְנִכְבְּשָׁ֥ה הָאָ֖רֶץ לִפְנֵיכֶ֑ם וּנְתַתֶּ֥ם לָהֶ֛ם אֶת־אֶ֥רֶץ הַגִּלְעָ֖ד לַאֲחֻזָּֽה׃</a:t>
            </a:r>
            <a:endParaRPr lang="en-US" sz="1600" dirty="0" smtClean="0"/>
          </a:p>
          <a:p>
            <a:pPr marL="0" indent="0">
              <a:buNone/>
            </a:pPr>
            <a:r>
              <a:rPr lang="en-US" sz="1400" dirty="0" smtClean="0"/>
              <a:t>(29) Moses said to them, “If the children of Gad and the children of Reuben will pass with you over the Jordan, every man who is armed to battle, before  </a:t>
            </a:r>
            <a:r>
              <a:rPr lang="he-IL" sz="1400" dirty="0"/>
              <a:t>ה</a:t>
            </a:r>
            <a:r>
              <a:rPr lang="he-IL" sz="1400" dirty="0" smtClean="0"/>
              <a:t>’</a:t>
            </a:r>
            <a:r>
              <a:rPr lang="en-US" sz="1400" dirty="0" smtClean="0"/>
              <a:t>, and the land shall be subdued before you; then you shall give them the land of Gilead for a possession:</a:t>
            </a:r>
          </a:p>
          <a:p>
            <a:pPr marL="0" indent="0" algn="r">
              <a:buNone/>
            </a:pPr>
            <a:r>
              <a:rPr lang="he-IL" sz="1600" dirty="0" smtClean="0"/>
              <a:t>(לא) וַיַּֽעֲנ֧וּ בְנֵי־גָ֛ד וּבְנֵ֥י רְאוּבֵ֖ן לֵאמֹ֑ר אֵת֩ אֲשֶׁ֨ר דִּבֶּ֧ר </a:t>
            </a:r>
            <a:r>
              <a:rPr lang="he-IL" sz="1600" dirty="0"/>
              <a:t>ה’ </a:t>
            </a:r>
            <a:r>
              <a:rPr lang="he-IL" sz="1600" dirty="0" smtClean="0"/>
              <a:t>אֶל־עֲבָדֶ֖יךָ כֵּ֥ן נַעֲשֶֽׂה׃</a:t>
            </a:r>
            <a:endParaRPr lang="en-US" sz="1600" dirty="0" smtClean="0"/>
          </a:p>
          <a:p>
            <a:pPr marL="0" indent="0">
              <a:buNone/>
            </a:pPr>
            <a:r>
              <a:rPr lang="en-US" sz="1400" dirty="0" smtClean="0"/>
              <a:t>(31) The children of Gad and the children of Reuben answered, saying, “As </a:t>
            </a:r>
            <a:r>
              <a:rPr lang="he-IL" sz="1400" dirty="0"/>
              <a:t>ה’ </a:t>
            </a:r>
            <a:r>
              <a:rPr lang="en-US" sz="1400" dirty="0" smtClean="0"/>
              <a:t> has said to your servants, so will we do.</a:t>
            </a:r>
            <a:endParaRPr lang="en-US" sz="1600" dirty="0" smtClean="0"/>
          </a:p>
          <a:p>
            <a:pPr marL="0" indent="0" algn="r">
              <a:buNone/>
            </a:pPr>
            <a:r>
              <a:rPr lang="he-IL" sz="1600" dirty="0" smtClean="0"/>
              <a:t>(לב) נַ֣חְנוּ נַעֲבֹ֧ר חֲלוּצִ֛ים לִפְנֵ֥י </a:t>
            </a:r>
            <a:r>
              <a:rPr lang="he-IL" sz="1600" dirty="0"/>
              <a:t>ה’ </a:t>
            </a:r>
            <a:r>
              <a:rPr lang="he-IL" sz="1600" dirty="0" smtClean="0"/>
              <a:t>אֶ֣רֶץ כְּנָ֑עַן וְאִתָּ֙נוּ֙ אֲחֻזַּ֣ת נַחֲלָתֵ֔נוּ מֵעֵ֖בֶר לַיַּרְדֵּֽן׃</a:t>
            </a:r>
            <a:endParaRPr lang="en-US" sz="1600" dirty="0" smtClean="0"/>
          </a:p>
          <a:p>
            <a:pPr marL="0" indent="0">
              <a:buNone/>
            </a:pPr>
            <a:r>
              <a:rPr lang="en-US" sz="1400" dirty="0" smtClean="0"/>
              <a:t>(32) We will pass over armed before </a:t>
            </a:r>
            <a:r>
              <a:rPr lang="he-IL" sz="1400" dirty="0"/>
              <a:t>ה’ </a:t>
            </a:r>
            <a:r>
              <a:rPr lang="en-US" sz="1400" dirty="0" smtClean="0"/>
              <a:t>into the land of Canaan, and the possession of our inheritance shall remain with us beyond the Jordan.”</a:t>
            </a:r>
            <a:endParaRPr lang="en-US" sz="1600" dirty="0" smtClean="0"/>
          </a:p>
          <a:p>
            <a:pPr marL="0" indent="0" algn="r">
              <a:buNone/>
            </a:pPr>
            <a:r>
              <a:rPr lang="he-IL" sz="1600" dirty="0" smtClean="0"/>
              <a:t>(לג) וַיִּתֵּ֣ן לָהֶ֣ם ׀ מֹשֶׁ֡ה לִבְנֵי־גָד֩ וְלִבְנֵ֨י רְאוּבֵ֜ן וְלַחֲצִ֣י׀ שֵׁ֣בֶט׀ מְנַשֶּׁ֣ה בֶן־יוֹסֵ֗ף אֶת־מַמְלֶ֙כֶת֙ סִיחֹן֙ מֶ֣לֶךְ הָֽאֱמֹרִ֔י וְאֶ֨ת־מַמְלֶ֔כֶת ע֖וֹג מֶ֣לֶךְ הַבָּשָׁ֑ן הָאָ֗רֶץ לְעָרֶ֙יהָ֙ בִּגְבֻלֹ֔ת עָרֵ֥י הָאָ֖רֶץ סָבִֽיב׃</a:t>
            </a:r>
            <a:endParaRPr lang="en-US" sz="1600" dirty="0" smtClean="0"/>
          </a:p>
          <a:p>
            <a:pPr marL="0" indent="0">
              <a:buNone/>
            </a:pPr>
            <a:r>
              <a:rPr lang="en-US" sz="1400" dirty="0" smtClean="0"/>
              <a:t>(33) Moses gave to them, even to the children of Gad, and to the children of Reuben, and to the half-tribe of Manasseh the son of Joseph, the kingdom of </a:t>
            </a:r>
            <a:r>
              <a:rPr lang="en-US" sz="1400" dirty="0" err="1" smtClean="0"/>
              <a:t>Sihon</a:t>
            </a:r>
            <a:r>
              <a:rPr lang="en-US" sz="1400" dirty="0" smtClean="0"/>
              <a:t> king of the Amorites, and the kingdom of </a:t>
            </a:r>
            <a:r>
              <a:rPr lang="en-US" sz="1400" dirty="0" err="1" smtClean="0"/>
              <a:t>Og</a:t>
            </a:r>
            <a:r>
              <a:rPr lang="en-US" sz="1400" dirty="0" smtClean="0"/>
              <a:t> king of Bashan, the land, according to its cities and borders, even the cities of the surrounding land.</a:t>
            </a:r>
            <a:endParaRPr lang="en-US" sz="1400" dirty="0"/>
          </a:p>
        </p:txBody>
      </p:sp>
    </p:spTree>
    <p:extLst>
      <p:ext uri="{BB962C8B-B14F-4D97-AF65-F5344CB8AC3E}">
        <p14:creationId xmlns:p14="http://schemas.microsoft.com/office/powerpoint/2010/main" val="3564058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solidFill>
                  <a:srgbClr val="A793BF"/>
                </a:solidFill>
              </a:rPr>
              <a:t>Yehoshua</a:t>
            </a:r>
            <a:r>
              <a:rPr lang="en-US" b="1" dirty="0" smtClean="0">
                <a:solidFill>
                  <a:srgbClr val="A793BF"/>
                </a:solidFill>
              </a:rPr>
              <a:t> </a:t>
            </a:r>
            <a:r>
              <a:rPr lang="en-US" b="1" dirty="0" err="1" smtClean="0">
                <a:solidFill>
                  <a:srgbClr val="A793BF"/>
                </a:solidFill>
              </a:rPr>
              <a:t>Perek</a:t>
            </a:r>
            <a:r>
              <a:rPr lang="en-US" b="1" dirty="0" smtClean="0">
                <a:solidFill>
                  <a:srgbClr val="A793BF"/>
                </a:solidFill>
              </a:rPr>
              <a:t> 2</a:t>
            </a:r>
            <a:br>
              <a:rPr lang="en-US" b="1" dirty="0" smtClean="0">
                <a:solidFill>
                  <a:srgbClr val="A793BF"/>
                </a:solidFill>
              </a:rPr>
            </a:br>
            <a:r>
              <a:rPr lang="en-US" sz="3100" b="1" dirty="0" smtClean="0">
                <a:solidFill>
                  <a:srgbClr val="A793BF"/>
                </a:solidFill>
              </a:rPr>
              <a:t>5</a:t>
            </a:r>
            <a:r>
              <a:rPr lang="en-US" sz="3100" b="1" baseline="30000" dirty="0" smtClean="0">
                <a:solidFill>
                  <a:srgbClr val="A793BF"/>
                </a:solidFill>
              </a:rPr>
              <a:t>th</a:t>
            </a:r>
            <a:r>
              <a:rPr lang="en-US" sz="3100" b="1" dirty="0" smtClean="0">
                <a:solidFill>
                  <a:srgbClr val="A793BF"/>
                </a:solidFill>
              </a:rPr>
              <a:t> </a:t>
            </a:r>
            <a:r>
              <a:rPr lang="en-US" sz="3100" b="1" dirty="0">
                <a:solidFill>
                  <a:srgbClr val="A793BF"/>
                </a:solidFill>
              </a:rPr>
              <a:t>of Nissan - </a:t>
            </a:r>
            <a:r>
              <a:rPr lang="he-IL" sz="3100" b="1" dirty="0" smtClean="0">
                <a:solidFill>
                  <a:srgbClr val="A793BF"/>
                </a:solidFill>
              </a:rPr>
              <a:t>ה' </a:t>
            </a:r>
            <a:r>
              <a:rPr lang="he-IL" sz="3100" b="1" dirty="0">
                <a:solidFill>
                  <a:srgbClr val="A793BF"/>
                </a:solidFill>
              </a:rPr>
              <a:t>ניסן</a:t>
            </a:r>
            <a:endParaRPr lang="en-US" b="1" dirty="0">
              <a:solidFill>
                <a:srgbClr val="A793BF"/>
              </a:solidFill>
            </a:endParaRPr>
          </a:p>
        </p:txBody>
      </p:sp>
      <p:sp>
        <p:nvSpPr>
          <p:cNvPr id="3" name="Content Placeholder 2"/>
          <p:cNvSpPr>
            <a:spLocks noGrp="1"/>
          </p:cNvSpPr>
          <p:nvPr>
            <p:ph idx="1"/>
          </p:nvPr>
        </p:nvSpPr>
        <p:spPr>
          <a:xfrm>
            <a:off x="539552" y="1124744"/>
            <a:ext cx="8229600" cy="4525963"/>
          </a:xfrm>
        </p:spPr>
        <p:txBody>
          <a:bodyPr>
            <a:normAutofit/>
          </a:bodyPr>
          <a:lstStyle/>
          <a:p>
            <a:pPr marL="0" indent="0">
              <a:buNone/>
            </a:pPr>
            <a:endParaRPr lang="en-US" sz="2400" i="1" dirty="0" smtClean="0"/>
          </a:p>
          <a:p>
            <a:pPr marL="0" indent="0">
              <a:buNone/>
            </a:pPr>
            <a:endParaRPr lang="en-US" sz="2400" i="1" dirty="0"/>
          </a:p>
          <a:p>
            <a:pPr marL="0" indent="0">
              <a:buNone/>
            </a:pPr>
            <a:endParaRPr lang="en-US" dirty="0"/>
          </a:p>
        </p:txBody>
      </p:sp>
      <p:sp>
        <p:nvSpPr>
          <p:cNvPr id="5" name="Rectangle 4"/>
          <p:cNvSpPr/>
          <p:nvPr/>
        </p:nvSpPr>
        <p:spPr>
          <a:xfrm>
            <a:off x="2095273" y="1556792"/>
            <a:ext cx="5616624" cy="1200329"/>
          </a:xfrm>
          <a:prstGeom prst="rect">
            <a:avLst/>
          </a:prstGeom>
        </p:spPr>
        <p:txBody>
          <a:bodyPr wrap="square">
            <a:spAutoFit/>
          </a:bodyPr>
          <a:lstStyle/>
          <a:p>
            <a:pPr marL="285750" indent="-285750">
              <a:buFont typeface="Arial" pitchFamily="34" charset="0"/>
              <a:buChar char="•"/>
            </a:pPr>
            <a:r>
              <a:rPr lang="he-IL" sz="2400" dirty="0" smtClean="0"/>
              <a:t>יהושע</a:t>
            </a:r>
            <a:r>
              <a:rPr lang="en-US" sz="2400" dirty="0" smtClean="0"/>
              <a:t> </a:t>
            </a:r>
            <a:r>
              <a:rPr lang="en-US" sz="2400" dirty="0"/>
              <a:t>sent </a:t>
            </a:r>
            <a:r>
              <a:rPr lang="en-US" sz="2400" dirty="0" smtClean="0"/>
              <a:t>spies</a:t>
            </a:r>
            <a:endParaRPr lang="en-US" sz="2400" dirty="0"/>
          </a:p>
          <a:p>
            <a:pPr marL="285750" indent="-285750">
              <a:buFont typeface="Arial" pitchFamily="34" charset="0"/>
              <a:buChar char="•"/>
            </a:pPr>
            <a:r>
              <a:rPr lang="en-US" sz="2400" dirty="0" smtClean="0"/>
              <a:t>The spies </a:t>
            </a:r>
            <a:r>
              <a:rPr lang="en-US" sz="2400" dirty="0"/>
              <a:t>were discovered and </a:t>
            </a:r>
            <a:r>
              <a:rPr lang="en-US" sz="2400" dirty="0" smtClean="0"/>
              <a:t>escaped</a:t>
            </a:r>
            <a:endParaRPr lang="en-US" sz="2400" dirty="0"/>
          </a:p>
          <a:p>
            <a:pPr marL="285750" indent="-285750">
              <a:buFont typeface="Arial" pitchFamily="34" charset="0"/>
              <a:buChar char="•"/>
            </a:pPr>
            <a:r>
              <a:rPr lang="en-US" sz="2400" dirty="0"/>
              <a:t>Spies reported back to </a:t>
            </a:r>
            <a:r>
              <a:rPr lang="he-IL" sz="2400" dirty="0"/>
              <a:t>יהושע</a:t>
            </a:r>
            <a:r>
              <a:rPr lang="en-US" sz="2400" dirty="0"/>
              <a:t> </a:t>
            </a:r>
          </a:p>
        </p:txBody>
      </p:sp>
      <p:sp>
        <p:nvSpPr>
          <p:cNvPr id="8" name="Rectangle 7"/>
          <p:cNvSpPr/>
          <p:nvPr/>
        </p:nvSpPr>
        <p:spPr>
          <a:xfrm>
            <a:off x="211415" y="3140968"/>
            <a:ext cx="8784976" cy="2677656"/>
          </a:xfrm>
          <a:prstGeom prst="rect">
            <a:avLst/>
          </a:prstGeom>
        </p:spPr>
        <p:txBody>
          <a:bodyPr wrap="square">
            <a:spAutoFit/>
          </a:bodyPr>
          <a:lstStyle/>
          <a:p>
            <a:r>
              <a:rPr lang="en-US" sz="2400" i="1" dirty="0">
                <a:solidFill>
                  <a:srgbClr val="8064A2"/>
                </a:solidFill>
              </a:rPr>
              <a:t>Q: </a:t>
            </a:r>
            <a:r>
              <a:rPr lang="en-US" sz="2400" dirty="0">
                <a:solidFill>
                  <a:srgbClr val="8064A2"/>
                </a:solidFill>
              </a:rPr>
              <a:t>FROM where and TO where did </a:t>
            </a:r>
            <a:r>
              <a:rPr lang="en-US" sz="2400" dirty="0" err="1">
                <a:solidFill>
                  <a:srgbClr val="8064A2"/>
                </a:solidFill>
              </a:rPr>
              <a:t>Yehoshua</a:t>
            </a:r>
            <a:r>
              <a:rPr lang="en-US" sz="2400" dirty="0">
                <a:solidFill>
                  <a:srgbClr val="8064A2"/>
                </a:solidFill>
              </a:rPr>
              <a:t> send his spies to spy? </a:t>
            </a:r>
          </a:p>
          <a:p>
            <a:r>
              <a:rPr lang="en-US" sz="2400" i="1" dirty="0">
                <a:solidFill>
                  <a:srgbClr val="8064A2"/>
                </a:solidFill>
              </a:rPr>
              <a:t>Q:</a:t>
            </a:r>
            <a:r>
              <a:rPr lang="en-US" sz="2400" dirty="0">
                <a:solidFill>
                  <a:srgbClr val="8064A2"/>
                </a:solidFill>
              </a:rPr>
              <a:t> </a:t>
            </a:r>
            <a:r>
              <a:rPr lang="en-US" sz="2400" dirty="0" smtClean="0">
                <a:solidFill>
                  <a:srgbClr val="8064A2"/>
                </a:solidFill>
              </a:rPr>
              <a:t>WHICH </a:t>
            </a:r>
            <a:r>
              <a:rPr lang="en-US" sz="2400" dirty="0">
                <a:solidFill>
                  <a:srgbClr val="8064A2"/>
                </a:solidFill>
              </a:rPr>
              <a:t>3 </a:t>
            </a:r>
            <a:r>
              <a:rPr lang="en-US" sz="2400" dirty="0" smtClean="0">
                <a:solidFill>
                  <a:srgbClr val="8064A2"/>
                </a:solidFill>
              </a:rPr>
              <a:t>of </a:t>
            </a:r>
            <a:r>
              <a:rPr lang="he-IL" sz="2400" dirty="0">
                <a:solidFill>
                  <a:srgbClr val="8064A2"/>
                </a:solidFill>
              </a:rPr>
              <a:t>ה</a:t>
            </a:r>
            <a:r>
              <a:rPr lang="he-IL" sz="2400" dirty="0" smtClean="0">
                <a:solidFill>
                  <a:srgbClr val="8064A2"/>
                </a:solidFill>
              </a:rPr>
              <a:t>’ </a:t>
            </a:r>
            <a:r>
              <a:rPr lang="en-US" sz="2400" dirty="0" smtClean="0">
                <a:solidFill>
                  <a:srgbClr val="8064A2"/>
                </a:solidFill>
              </a:rPr>
              <a:t>‘s miracles did </a:t>
            </a:r>
            <a:r>
              <a:rPr lang="en-US" sz="2400" dirty="0" err="1">
                <a:solidFill>
                  <a:srgbClr val="8064A2"/>
                </a:solidFill>
              </a:rPr>
              <a:t>Rachav</a:t>
            </a:r>
            <a:r>
              <a:rPr lang="en-US" sz="2400" dirty="0">
                <a:solidFill>
                  <a:srgbClr val="8064A2"/>
                </a:solidFill>
              </a:rPr>
              <a:t> mention to the spies? </a:t>
            </a:r>
            <a:endParaRPr lang="en-US" sz="2400" dirty="0" smtClean="0">
              <a:solidFill>
                <a:srgbClr val="8064A2"/>
              </a:solidFill>
            </a:endParaRPr>
          </a:p>
          <a:p>
            <a:r>
              <a:rPr lang="en-US" sz="2400" dirty="0">
                <a:solidFill>
                  <a:srgbClr val="8064A2"/>
                </a:solidFill>
              </a:rPr>
              <a:t> </a:t>
            </a:r>
            <a:r>
              <a:rPr lang="en-US" sz="2400" dirty="0" smtClean="0">
                <a:solidFill>
                  <a:srgbClr val="8064A2"/>
                </a:solidFill>
              </a:rPr>
              <a:t>    And why these miracles?</a:t>
            </a:r>
            <a:endParaRPr lang="en-US" sz="2400" i="1" dirty="0">
              <a:solidFill>
                <a:srgbClr val="8064A2"/>
              </a:solidFill>
            </a:endParaRPr>
          </a:p>
          <a:p>
            <a:r>
              <a:rPr lang="en-US" sz="2400" i="1" dirty="0">
                <a:solidFill>
                  <a:srgbClr val="8064A2"/>
                </a:solidFill>
              </a:rPr>
              <a:t>Q: </a:t>
            </a:r>
            <a:r>
              <a:rPr lang="en-US" sz="2400" dirty="0">
                <a:solidFill>
                  <a:srgbClr val="8064A2"/>
                </a:solidFill>
              </a:rPr>
              <a:t>WHERE did </a:t>
            </a:r>
            <a:r>
              <a:rPr lang="en-US" sz="2400" dirty="0" err="1">
                <a:solidFill>
                  <a:srgbClr val="8064A2"/>
                </a:solidFill>
              </a:rPr>
              <a:t>Rachav</a:t>
            </a:r>
            <a:r>
              <a:rPr lang="he-IL" sz="2400" dirty="0">
                <a:solidFill>
                  <a:srgbClr val="8064A2"/>
                </a:solidFill>
              </a:rPr>
              <a:t> </a:t>
            </a:r>
            <a:r>
              <a:rPr lang="en-US" sz="2400" dirty="0">
                <a:solidFill>
                  <a:srgbClr val="8064A2"/>
                </a:solidFill>
              </a:rPr>
              <a:t>tell the </a:t>
            </a:r>
            <a:r>
              <a:rPr lang="en-US" sz="2400" dirty="0" smtClean="0">
                <a:solidFill>
                  <a:srgbClr val="8064A2"/>
                </a:solidFill>
              </a:rPr>
              <a:t>spies </a:t>
            </a:r>
            <a:r>
              <a:rPr lang="en-US" sz="2400" dirty="0">
                <a:solidFill>
                  <a:srgbClr val="8064A2"/>
                </a:solidFill>
              </a:rPr>
              <a:t>to go, and WHY</a:t>
            </a:r>
            <a:r>
              <a:rPr lang="en-US" sz="2400" dirty="0" smtClean="0">
                <a:solidFill>
                  <a:srgbClr val="8064A2"/>
                </a:solidFill>
              </a:rPr>
              <a:t>?</a:t>
            </a:r>
          </a:p>
          <a:p>
            <a:endParaRPr lang="en-US" sz="2400" i="1" dirty="0" smtClean="0">
              <a:sym typeface="Wingdings" pitchFamily="2" charset="2"/>
            </a:endParaRPr>
          </a:p>
          <a:p>
            <a:r>
              <a:rPr lang="en-US" sz="2400" i="1" dirty="0" smtClean="0">
                <a:sym typeface="Wingdings" pitchFamily="2" charset="2"/>
              </a:rPr>
              <a:t>	</a:t>
            </a:r>
            <a:r>
              <a:rPr lang="en-US" sz="2400" b="1" i="1" dirty="0" smtClean="0">
                <a:solidFill>
                  <a:srgbClr val="8064A2"/>
                </a:solidFill>
                <a:sym typeface="Wingdings" pitchFamily="2" charset="2"/>
              </a:rPr>
              <a:t> </a:t>
            </a:r>
            <a:r>
              <a:rPr lang="en-US" sz="2400" b="1" i="1" dirty="0">
                <a:solidFill>
                  <a:srgbClr val="8064A2"/>
                </a:solidFill>
              </a:rPr>
              <a:t>See aerial view in </a:t>
            </a:r>
            <a:r>
              <a:rPr lang="en-US" sz="2400" b="1" i="1" dirty="0" smtClean="0">
                <a:solidFill>
                  <a:srgbClr val="8064A2"/>
                </a:solidFill>
              </a:rPr>
              <a:t>next slide</a:t>
            </a:r>
            <a:r>
              <a:rPr lang="en-US" sz="2400" b="1" i="1" dirty="0">
                <a:solidFill>
                  <a:srgbClr val="8064A2"/>
                </a:solidFill>
              </a:rPr>
              <a:t>.</a:t>
            </a:r>
            <a:endParaRPr lang="en-US" sz="2400" b="1" dirty="0">
              <a:solidFill>
                <a:srgbClr val="8064A2"/>
              </a:solidFill>
            </a:endParaRPr>
          </a:p>
          <a:p>
            <a:endParaRPr lang="en-US" sz="2400" i="1" dirty="0"/>
          </a:p>
        </p:txBody>
      </p:sp>
    </p:spTree>
    <p:extLst>
      <p:ext uri="{BB962C8B-B14F-4D97-AF65-F5344CB8AC3E}">
        <p14:creationId xmlns:p14="http://schemas.microsoft.com/office/powerpoint/2010/main" val="280664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A793BF"/>
                </a:solidFill>
              </a:rPr>
              <a:t>Yehoshua</a:t>
            </a:r>
            <a:r>
              <a:rPr lang="en-US" b="1" dirty="0" smtClean="0">
                <a:solidFill>
                  <a:srgbClr val="A793BF"/>
                </a:solidFill>
              </a:rPr>
              <a:t> </a:t>
            </a:r>
            <a:r>
              <a:rPr lang="en-US" b="1" dirty="0" err="1" smtClean="0">
                <a:solidFill>
                  <a:srgbClr val="A793BF"/>
                </a:solidFill>
              </a:rPr>
              <a:t>Perek</a:t>
            </a:r>
            <a:r>
              <a:rPr lang="en-US" b="1" dirty="0" smtClean="0">
                <a:solidFill>
                  <a:srgbClr val="A793BF"/>
                </a:solidFill>
              </a:rPr>
              <a:t> 2 – Aerial View</a:t>
            </a:r>
            <a:endParaRPr lang="en-US" b="1" dirty="0">
              <a:solidFill>
                <a:srgbClr val="A793BF"/>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415472"/>
            <a:ext cx="7344816" cy="477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7518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solidFill>
                  <a:srgbClr val="A793BF"/>
                </a:solidFill>
              </a:rPr>
              <a:t>Yehoshua</a:t>
            </a:r>
            <a:r>
              <a:rPr lang="en-US" b="1" dirty="0" smtClean="0">
                <a:solidFill>
                  <a:srgbClr val="A793BF"/>
                </a:solidFill>
              </a:rPr>
              <a:t> </a:t>
            </a:r>
            <a:r>
              <a:rPr lang="en-US" b="1" dirty="0" err="1" smtClean="0">
                <a:solidFill>
                  <a:srgbClr val="A793BF"/>
                </a:solidFill>
              </a:rPr>
              <a:t>Prakim</a:t>
            </a:r>
            <a:r>
              <a:rPr lang="en-US" b="1" dirty="0" smtClean="0">
                <a:solidFill>
                  <a:srgbClr val="A793BF"/>
                </a:solidFill>
              </a:rPr>
              <a:t> 3</a:t>
            </a:r>
            <a:r>
              <a:rPr lang="en-US" b="1" dirty="0">
                <a:solidFill>
                  <a:srgbClr val="A793BF"/>
                </a:solidFill>
              </a:rPr>
              <a:t>, 4</a:t>
            </a:r>
            <a:br>
              <a:rPr lang="en-US" b="1" dirty="0">
                <a:solidFill>
                  <a:srgbClr val="A793BF"/>
                </a:solidFill>
              </a:rPr>
            </a:br>
            <a:r>
              <a:rPr lang="en-US" sz="3100" b="1" dirty="0" smtClean="0">
                <a:solidFill>
                  <a:srgbClr val="A793BF"/>
                </a:solidFill>
              </a:rPr>
              <a:t>10</a:t>
            </a:r>
            <a:r>
              <a:rPr lang="en-US" sz="3100" b="1" baseline="30000" dirty="0" smtClean="0">
                <a:solidFill>
                  <a:srgbClr val="A793BF"/>
                </a:solidFill>
              </a:rPr>
              <a:t>th</a:t>
            </a:r>
            <a:r>
              <a:rPr lang="en-US" sz="3100" b="1" dirty="0" smtClean="0">
                <a:solidFill>
                  <a:srgbClr val="A793BF"/>
                </a:solidFill>
              </a:rPr>
              <a:t> </a:t>
            </a:r>
            <a:r>
              <a:rPr lang="en-US" sz="3100" b="1" dirty="0">
                <a:solidFill>
                  <a:srgbClr val="A793BF"/>
                </a:solidFill>
              </a:rPr>
              <a:t>of Nissan - </a:t>
            </a:r>
            <a:r>
              <a:rPr lang="he-IL" sz="3100" b="1" dirty="0">
                <a:solidFill>
                  <a:srgbClr val="A793BF"/>
                </a:solidFill>
              </a:rPr>
              <a:t>י</a:t>
            </a:r>
            <a:r>
              <a:rPr lang="he-IL" sz="3100" b="1" dirty="0" smtClean="0">
                <a:solidFill>
                  <a:srgbClr val="A793BF"/>
                </a:solidFill>
              </a:rPr>
              <a:t>' </a:t>
            </a:r>
            <a:r>
              <a:rPr lang="he-IL" sz="3100" b="1" dirty="0">
                <a:solidFill>
                  <a:srgbClr val="A793BF"/>
                </a:solidFill>
              </a:rPr>
              <a:t>ניסן</a:t>
            </a:r>
            <a:endParaRPr lang="en-US" sz="2700" b="1" dirty="0">
              <a:solidFill>
                <a:srgbClr val="A793BF"/>
              </a:solidFill>
            </a:endParaRPr>
          </a:p>
        </p:txBody>
      </p:sp>
      <p:sp>
        <p:nvSpPr>
          <p:cNvPr id="3" name="Content Placeholder 2"/>
          <p:cNvSpPr>
            <a:spLocks noGrp="1"/>
          </p:cNvSpPr>
          <p:nvPr>
            <p:ph idx="1"/>
          </p:nvPr>
        </p:nvSpPr>
        <p:spPr>
          <a:xfrm>
            <a:off x="971600" y="1340768"/>
            <a:ext cx="7920880" cy="1368152"/>
          </a:xfrm>
        </p:spPr>
        <p:txBody>
          <a:bodyPr>
            <a:normAutofit/>
          </a:bodyPr>
          <a:lstStyle/>
          <a:p>
            <a:r>
              <a:rPr lang="en-US" sz="2400" dirty="0" smtClean="0"/>
              <a:t>B”Y cross the </a:t>
            </a:r>
            <a:r>
              <a:rPr lang="en-US" sz="2400" dirty="0" err="1" smtClean="0"/>
              <a:t>Yarden</a:t>
            </a:r>
            <a:r>
              <a:rPr lang="en-US" sz="2400" dirty="0" smtClean="0"/>
              <a:t> and enter into </a:t>
            </a:r>
            <a:r>
              <a:rPr lang="en-US" sz="2400" dirty="0" err="1" smtClean="0"/>
              <a:t>Eretz</a:t>
            </a:r>
            <a:r>
              <a:rPr lang="en-US" sz="2400" dirty="0" smtClean="0"/>
              <a:t> </a:t>
            </a:r>
            <a:r>
              <a:rPr lang="en-US" sz="2400" dirty="0" err="1" smtClean="0"/>
              <a:t>Yisrael</a:t>
            </a:r>
            <a:endParaRPr lang="en-US" sz="2400" dirty="0"/>
          </a:p>
          <a:p>
            <a:r>
              <a:rPr lang="he-IL" sz="2400" dirty="0" smtClean="0"/>
              <a:t>יהושע</a:t>
            </a:r>
            <a:r>
              <a:rPr lang="en-US" sz="2400" dirty="0" smtClean="0"/>
              <a:t> </a:t>
            </a:r>
            <a:r>
              <a:rPr lang="en-US" sz="2400" dirty="0"/>
              <a:t>instructs 12 </a:t>
            </a:r>
            <a:r>
              <a:rPr lang="en-US" sz="2400" dirty="0" smtClean="0"/>
              <a:t>men to take stones from the </a:t>
            </a:r>
            <a:r>
              <a:rPr lang="en-US" sz="2400" dirty="0" err="1" smtClean="0"/>
              <a:t>Yarden</a:t>
            </a:r>
            <a:endParaRPr lang="en-US" sz="2400" dirty="0" smtClean="0">
              <a:solidFill>
                <a:srgbClr val="FF0000"/>
              </a:solidFill>
            </a:endParaRPr>
          </a:p>
          <a:p>
            <a:r>
              <a:rPr lang="en-US" sz="2400" dirty="0" smtClean="0"/>
              <a:t>The</a:t>
            </a:r>
            <a:r>
              <a:rPr lang="he-IL" sz="2400" dirty="0" smtClean="0"/>
              <a:t>ארון </a:t>
            </a:r>
            <a:r>
              <a:rPr lang="en-US" sz="2400" dirty="0" smtClean="0"/>
              <a:t> crosses </a:t>
            </a:r>
            <a:r>
              <a:rPr lang="en-US" sz="2400" dirty="0"/>
              <a:t>the </a:t>
            </a:r>
            <a:r>
              <a:rPr lang="en-US" sz="2400" dirty="0" err="1"/>
              <a:t>Yarden</a:t>
            </a:r>
            <a:endParaRPr lang="en-US" sz="2400" dirty="0" smtClean="0"/>
          </a:p>
          <a:p>
            <a:endParaRPr lang="en-US" sz="2400" dirty="0" smtClean="0"/>
          </a:p>
          <a:p>
            <a:pPr marL="0" indent="0">
              <a:buNone/>
            </a:pPr>
            <a:endParaRPr lang="he-IL" sz="2400" dirty="0" smtClean="0">
              <a:solidFill>
                <a:srgbClr val="FF0000"/>
              </a:solidFill>
            </a:endParaRPr>
          </a:p>
        </p:txBody>
      </p:sp>
      <p:sp>
        <p:nvSpPr>
          <p:cNvPr id="6" name="Rectangle 5"/>
          <p:cNvSpPr/>
          <p:nvPr/>
        </p:nvSpPr>
        <p:spPr>
          <a:xfrm>
            <a:off x="425870" y="2636912"/>
            <a:ext cx="8496944" cy="4062651"/>
          </a:xfrm>
          <a:prstGeom prst="rect">
            <a:avLst/>
          </a:prstGeom>
        </p:spPr>
        <p:txBody>
          <a:bodyPr wrap="square">
            <a:spAutoFit/>
          </a:bodyPr>
          <a:lstStyle/>
          <a:p>
            <a:r>
              <a:rPr lang="en-US" sz="2000" i="1" dirty="0">
                <a:solidFill>
                  <a:srgbClr val="8064A2"/>
                </a:solidFill>
              </a:rPr>
              <a:t>Q</a:t>
            </a:r>
            <a:r>
              <a:rPr lang="en-US" sz="2000" i="1" dirty="0" smtClean="0">
                <a:solidFill>
                  <a:srgbClr val="8064A2"/>
                </a:solidFill>
              </a:rPr>
              <a:t>: </a:t>
            </a:r>
            <a:r>
              <a:rPr lang="en-US" sz="2000" dirty="0" smtClean="0">
                <a:solidFill>
                  <a:srgbClr val="8064A2"/>
                </a:solidFill>
              </a:rPr>
              <a:t>What events and miracles from Torah (</a:t>
            </a:r>
            <a:r>
              <a:rPr lang="en-US" sz="2000" dirty="0" err="1" smtClean="0">
                <a:solidFill>
                  <a:srgbClr val="8064A2"/>
                </a:solidFill>
              </a:rPr>
              <a:t>Chummash</a:t>
            </a:r>
            <a:r>
              <a:rPr lang="en-US" sz="2000" dirty="0" smtClean="0">
                <a:solidFill>
                  <a:srgbClr val="8064A2"/>
                </a:solidFill>
              </a:rPr>
              <a:t>) are echoed here? </a:t>
            </a:r>
          </a:p>
          <a:p>
            <a:r>
              <a:rPr lang="en-US" sz="2000" i="1" dirty="0" smtClean="0">
                <a:solidFill>
                  <a:srgbClr val="8064A2"/>
                </a:solidFill>
              </a:rPr>
              <a:t>Q</a:t>
            </a:r>
            <a:r>
              <a:rPr lang="en-US" sz="2000" i="1" dirty="0">
                <a:solidFill>
                  <a:srgbClr val="8064A2"/>
                </a:solidFill>
              </a:rPr>
              <a:t>: </a:t>
            </a:r>
            <a:r>
              <a:rPr lang="en-US" sz="2000" dirty="0" smtClean="0">
                <a:solidFill>
                  <a:srgbClr val="8064A2"/>
                </a:solidFill>
              </a:rPr>
              <a:t>What can </a:t>
            </a:r>
            <a:r>
              <a:rPr lang="en-US" sz="2000" dirty="0">
                <a:solidFill>
                  <a:srgbClr val="8064A2"/>
                </a:solidFill>
              </a:rPr>
              <a:t>we learn from </a:t>
            </a:r>
            <a:r>
              <a:rPr lang="en-US" sz="2000" dirty="0" err="1">
                <a:solidFill>
                  <a:srgbClr val="8064A2"/>
                </a:solidFill>
              </a:rPr>
              <a:t>pasuk</a:t>
            </a:r>
            <a:r>
              <a:rPr lang="en-US" sz="2000" dirty="0">
                <a:solidFill>
                  <a:srgbClr val="8064A2"/>
                </a:solidFill>
              </a:rPr>
              <a:t> 16 about the faith of </a:t>
            </a:r>
            <a:r>
              <a:rPr lang="en-US" sz="2000" dirty="0" smtClean="0">
                <a:solidFill>
                  <a:srgbClr val="8064A2"/>
                </a:solidFill>
              </a:rPr>
              <a:t>B”Y in Hashem? </a:t>
            </a:r>
          </a:p>
          <a:p>
            <a:r>
              <a:rPr lang="en-US" sz="2000" dirty="0">
                <a:solidFill>
                  <a:srgbClr val="8064A2"/>
                </a:solidFill>
              </a:rPr>
              <a:t> </a:t>
            </a:r>
            <a:r>
              <a:rPr lang="en-US" sz="2000" dirty="0" smtClean="0">
                <a:solidFill>
                  <a:srgbClr val="8064A2"/>
                </a:solidFill>
              </a:rPr>
              <a:t>     … especially in </a:t>
            </a:r>
            <a:r>
              <a:rPr lang="en-US" sz="2000" dirty="0">
                <a:solidFill>
                  <a:srgbClr val="8064A2"/>
                </a:solidFill>
              </a:rPr>
              <a:t>comparison </a:t>
            </a:r>
            <a:r>
              <a:rPr lang="en-US" sz="2000" dirty="0" smtClean="0">
                <a:solidFill>
                  <a:srgbClr val="8064A2"/>
                </a:solidFill>
              </a:rPr>
              <a:t>to B”Y in </a:t>
            </a:r>
            <a:r>
              <a:rPr lang="en-US" sz="2000" dirty="0" err="1">
                <a:solidFill>
                  <a:srgbClr val="8064A2"/>
                </a:solidFill>
              </a:rPr>
              <a:t>Shmot</a:t>
            </a:r>
            <a:r>
              <a:rPr lang="en-US" sz="2000" dirty="0">
                <a:solidFill>
                  <a:srgbClr val="8064A2"/>
                </a:solidFill>
              </a:rPr>
              <a:t> </a:t>
            </a:r>
            <a:r>
              <a:rPr lang="en-US" sz="2000" dirty="0" smtClean="0">
                <a:solidFill>
                  <a:srgbClr val="8064A2"/>
                </a:solidFill>
              </a:rPr>
              <a:t>14:8-13</a:t>
            </a:r>
            <a:r>
              <a:rPr lang="en-US" sz="2000" dirty="0" smtClean="0"/>
              <a:t> </a:t>
            </a:r>
            <a:r>
              <a:rPr lang="en-US" sz="1600" b="1" dirty="0" smtClean="0">
                <a:solidFill>
                  <a:srgbClr val="8064A2"/>
                </a:solidFill>
              </a:rPr>
              <a:t>(</a:t>
            </a:r>
            <a:r>
              <a:rPr lang="en-US" sz="1600" b="1" i="1" dirty="0" smtClean="0">
                <a:solidFill>
                  <a:srgbClr val="8064A2"/>
                </a:solidFill>
                <a:sym typeface="Wingdings" pitchFamily="2" charset="2"/>
              </a:rPr>
              <a:t> </a:t>
            </a:r>
            <a:r>
              <a:rPr lang="en-US" sz="1600" b="1" i="1" dirty="0" smtClean="0">
                <a:solidFill>
                  <a:srgbClr val="8064A2"/>
                </a:solidFill>
              </a:rPr>
              <a:t>see the following 2 </a:t>
            </a:r>
            <a:r>
              <a:rPr lang="en-US" sz="1600" b="1" i="1" dirty="0" err="1" smtClean="0">
                <a:solidFill>
                  <a:srgbClr val="8064A2"/>
                </a:solidFill>
              </a:rPr>
              <a:t>psukim</a:t>
            </a:r>
            <a:r>
              <a:rPr lang="en-US" sz="1600" b="1" dirty="0" smtClean="0">
                <a:solidFill>
                  <a:srgbClr val="8064A2"/>
                </a:solidFill>
              </a:rPr>
              <a:t>)</a:t>
            </a:r>
            <a:endParaRPr lang="en-US" sz="2000" b="1" dirty="0" smtClean="0">
              <a:solidFill>
                <a:srgbClr val="8064A2"/>
              </a:solidFill>
            </a:endParaRPr>
          </a:p>
          <a:p>
            <a:pPr algn="r" rtl="1"/>
            <a:r>
              <a:rPr lang="he-IL" sz="1400" dirty="0" smtClean="0"/>
              <a:t>(יא</a:t>
            </a:r>
            <a:r>
              <a:rPr lang="he-IL" sz="1400" dirty="0"/>
              <a:t>) וַיֹּאמְרוּ֮ אֶל־מֹשֶׁה֒ הֲֽמִבְּלִ֤י אֵין־קְבָרִים֙ בְּמִצְרַ֔יִם לְקַחְתָּ֖נוּ לָמ֣וּת בַּמִּדְבָּ֑ר מַה־זֹּאת֙ עָשִׂ֣יתָ לָּ֔נוּ לְהוֹצִיאָ֖נוּ מִמִּצְרָֽיִם</a:t>
            </a:r>
            <a:r>
              <a:rPr lang="he-IL" sz="1400" dirty="0" smtClean="0"/>
              <a:t>׃</a:t>
            </a:r>
            <a:endParaRPr lang="en-US" sz="1400" dirty="0" smtClean="0"/>
          </a:p>
          <a:p>
            <a:r>
              <a:rPr lang="en-US" sz="1400" dirty="0"/>
              <a:t>(11) They said to Moshe, "Because there were no graves in Egypt, have you taken us away to die in the wilderness? Why have you treated us this way, to bring us out of Egypt?</a:t>
            </a:r>
            <a:endParaRPr lang="en-US" sz="1400" dirty="0" smtClean="0"/>
          </a:p>
          <a:p>
            <a:pPr algn="r"/>
            <a:r>
              <a:rPr lang="he-IL" sz="1400" dirty="0"/>
              <a:t>(יג) וַיֹּ֨אמֶר מֹשֶׁ֣ה אֶל־הָעָם֮ אַל־תִּירָ֒אוּ֒ הִֽתְיַצְּב֗וּ וּרְאוּ֙ אֶת־יְשׁוּעַ֣ת יְהֹוָ֔ה אֲשֶׁר־יַעֲשֶׂ֥ה לָכֶ֖ם הַיּ֑וֹם כִּ֗י אֲשֶׁ֨ר רְאִיתֶ֤ם אֶת־מִצְרַ֙יִם֙ הַיּ֔וֹם לֹ֥א תֹסִ֛פוּ לִרְאֹתָ֥ם ע֖וֹד עַד־עוֹלָֽם</a:t>
            </a:r>
            <a:r>
              <a:rPr lang="he-IL" sz="1400" dirty="0" smtClean="0"/>
              <a:t>׃</a:t>
            </a:r>
            <a:endParaRPr lang="en-US" sz="1400" dirty="0" smtClean="0"/>
          </a:p>
          <a:p>
            <a:r>
              <a:rPr lang="en-US" sz="1400" dirty="0"/>
              <a:t>(13) Moshe said to the people, "Don't be afraid. Stand still, and see the salvation of </a:t>
            </a:r>
            <a:r>
              <a:rPr lang="he-IL" sz="1400" dirty="0"/>
              <a:t>ה</a:t>
            </a:r>
            <a:r>
              <a:rPr lang="he-IL" sz="1400" dirty="0" smtClean="0"/>
              <a:t>’</a:t>
            </a:r>
            <a:r>
              <a:rPr lang="en-US" sz="1400" dirty="0" smtClean="0"/>
              <a:t>, </a:t>
            </a:r>
            <a:r>
              <a:rPr lang="en-US" sz="1400" dirty="0"/>
              <a:t>which he will work for you today: for the Egyptians whom you have seen today, you shall never see them again.</a:t>
            </a:r>
            <a:endParaRPr lang="en-US" sz="1400" dirty="0" smtClean="0"/>
          </a:p>
          <a:p>
            <a:endParaRPr lang="en-US" sz="2000" dirty="0" smtClean="0"/>
          </a:p>
          <a:p>
            <a:r>
              <a:rPr lang="en-US" sz="2000" i="1" dirty="0" smtClean="0">
                <a:solidFill>
                  <a:srgbClr val="8064A2"/>
                </a:solidFill>
              </a:rPr>
              <a:t>Q:</a:t>
            </a:r>
            <a:r>
              <a:rPr lang="en-US" sz="2000" dirty="0" smtClean="0">
                <a:solidFill>
                  <a:srgbClr val="8064A2"/>
                </a:solidFill>
              </a:rPr>
              <a:t> From WHERE did the 12 </a:t>
            </a:r>
            <a:r>
              <a:rPr lang="en-US" sz="2000" dirty="0">
                <a:solidFill>
                  <a:srgbClr val="8064A2"/>
                </a:solidFill>
              </a:rPr>
              <a:t>men, 1 from each </a:t>
            </a:r>
            <a:r>
              <a:rPr lang="he-IL" sz="2000" dirty="0">
                <a:solidFill>
                  <a:srgbClr val="8064A2"/>
                </a:solidFill>
              </a:rPr>
              <a:t>שבט</a:t>
            </a:r>
            <a:r>
              <a:rPr lang="en-US" sz="2000" dirty="0">
                <a:solidFill>
                  <a:srgbClr val="8064A2"/>
                </a:solidFill>
              </a:rPr>
              <a:t>, </a:t>
            </a:r>
            <a:r>
              <a:rPr lang="en-US" sz="2000" smtClean="0">
                <a:solidFill>
                  <a:srgbClr val="8064A2"/>
                </a:solidFill>
              </a:rPr>
              <a:t>take the </a:t>
            </a:r>
            <a:r>
              <a:rPr lang="en-US" sz="2000" dirty="0" smtClean="0">
                <a:solidFill>
                  <a:srgbClr val="8064A2"/>
                </a:solidFill>
              </a:rPr>
              <a:t>stones? To WHERE did they carry them or place them? WHY and FOR WHOM (he future)?</a:t>
            </a:r>
          </a:p>
          <a:p>
            <a:r>
              <a:rPr lang="en-US" sz="2000" i="1" dirty="0">
                <a:solidFill>
                  <a:srgbClr val="8064A2"/>
                </a:solidFill>
                <a:sym typeface="Wingdings" pitchFamily="2" charset="2"/>
              </a:rPr>
              <a:t>	</a:t>
            </a:r>
            <a:r>
              <a:rPr lang="en-US" sz="2000" b="1" i="1" dirty="0" smtClean="0">
                <a:solidFill>
                  <a:srgbClr val="8064A2"/>
                </a:solidFill>
                <a:sym typeface="Wingdings" pitchFamily="2" charset="2"/>
              </a:rPr>
              <a:t> Also</a:t>
            </a:r>
            <a:r>
              <a:rPr lang="en-US" sz="2000" b="1" i="1" dirty="0" smtClean="0">
                <a:solidFill>
                  <a:srgbClr val="8064A2"/>
                </a:solidFill>
              </a:rPr>
              <a:t> see </a:t>
            </a:r>
            <a:r>
              <a:rPr lang="he-IL" sz="2000" b="1" i="1" dirty="0">
                <a:solidFill>
                  <a:srgbClr val="8064A2"/>
                </a:solidFill>
              </a:rPr>
              <a:t>דברים</a:t>
            </a:r>
            <a:r>
              <a:rPr lang="en-US" sz="2000" b="1" i="1" dirty="0">
                <a:solidFill>
                  <a:srgbClr val="8064A2"/>
                </a:solidFill>
              </a:rPr>
              <a:t> </a:t>
            </a:r>
            <a:r>
              <a:rPr lang="en-US" sz="2000" b="1" i="1" dirty="0" err="1">
                <a:solidFill>
                  <a:srgbClr val="8064A2"/>
                </a:solidFill>
              </a:rPr>
              <a:t>Prakim</a:t>
            </a:r>
            <a:r>
              <a:rPr lang="en-US" sz="2000" b="1" i="1" dirty="0">
                <a:solidFill>
                  <a:srgbClr val="8064A2"/>
                </a:solidFill>
              </a:rPr>
              <a:t> </a:t>
            </a:r>
            <a:r>
              <a:rPr lang="en-US" sz="2000" b="1" i="1" dirty="0" smtClean="0">
                <a:solidFill>
                  <a:srgbClr val="8064A2"/>
                </a:solidFill>
              </a:rPr>
              <a:t>27 source sheets </a:t>
            </a:r>
            <a:r>
              <a:rPr lang="en-US" b="1" i="1" dirty="0" smtClean="0">
                <a:solidFill>
                  <a:srgbClr val="8064A2"/>
                </a:solidFill>
              </a:rPr>
              <a:t>(after </a:t>
            </a:r>
            <a:r>
              <a:rPr lang="en-US" b="1" i="1" dirty="0" err="1" smtClean="0">
                <a:solidFill>
                  <a:srgbClr val="8064A2"/>
                </a:solidFill>
              </a:rPr>
              <a:t>Yehoshua</a:t>
            </a:r>
            <a:r>
              <a:rPr lang="en-US" b="1" i="1" dirty="0" smtClean="0">
                <a:solidFill>
                  <a:srgbClr val="8064A2"/>
                </a:solidFill>
              </a:rPr>
              <a:t> </a:t>
            </a:r>
            <a:r>
              <a:rPr lang="en-US" b="1" i="1" dirty="0" err="1" smtClean="0">
                <a:solidFill>
                  <a:srgbClr val="8064A2"/>
                </a:solidFill>
              </a:rPr>
              <a:t>Perek</a:t>
            </a:r>
            <a:r>
              <a:rPr lang="en-US" b="1" i="1" dirty="0" smtClean="0">
                <a:solidFill>
                  <a:srgbClr val="8064A2"/>
                </a:solidFill>
              </a:rPr>
              <a:t> 8 slide)</a:t>
            </a:r>
            <a:r>
              <a:rPr lang="en-US" sz="2000" b="1" i="1" dirty="0" smtClean="0">
                <a:solidFill>
                  <a:srgbClr val="8064A2"/>
                </a:solidFill>
              </a:rPr>
              <a:t>.</a:t>
            </a:r>
          </a:p>
          <a:p>
            <a:r>
              <a:rPr lang="en-US" sz="2000" i="1" dirty="0" smtClean="0">
                <a:solidFill>
                  <a:srgbClr val="8064A2"/>
                </a:solidFill>
              </a:rPr>
              <a:t>Q:</a:t>
            </a:r>
            <a:r>
              <a:rPr lang="en-US" sz="2000" dirty="0" smtClean="0">
                <a:solidFill>
                  <a:srgbClr val="8064A2"/>
                </a:solidFill>
              </a:rPr>
              <a:t> WHY was the place where B”Y encamped called  </a:t>
            </a:r>
            <a:r>
              <a:rPr lang="he-IL" sz="2000" dirty="0" smtClean="0">
                <a:solidFill>
                  <a:srgbClr val="8064A2"/>
                </a:solidFill>
              </a:rPr>
              <a:t>גלגל</a:t>
            </a:r>
            <a:r>
              <a:rPr lang="en-US" sz="2000" dirty="0" smtClean="0">
                <a:solidFill>
                  <a:srgbClr val="8064A2"/>
                </a:solidFill>
              </a:rPr>
              <a:t>?</a:t>
            </a:r>
            <a:endParaRPr lang="en-US" sz="2000" dirty="0">
              <a:solidFill>
                <a:srgbClr val="8064A2"/>
              </a:solidFill>
            </a:endParaRPr>
          </a:p>
        </p:txBody>
      </p:sp>
    </p:spTree>
    <p:extLst>
      <p:ext uri="{BB962C8B-B14F-4D97-AF65-F5344CB8AC3E}">
        <p14:creationId xmlns:p14="http://schemas.microsoft.com/office/powerpoint/2010/main" val="34767868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A793BF"/>
                </a:solidFill>
              </a:rPr>
              <a:t>Haftarot</a:t>
            </a:r>
            <a:r>
              <a:rPr lang="en-US" b="1" dirty="0">
                <a:solidFill>
                  <a:srgbClr val="A793BF"/>
                </a:solidFill>
              </a:rPr>
              <a:t> </a:t>
            </a:r>
            <a:r>
              <a:rPr lang="en-US" b="1" dirty="0" smtClean="0">
                <a:solidFill>
                  <a:srgbClr val="A793BF"/>
                </a:solidFill>
              </a:rPr>
              <a:t>from </a:t>
            </a:r>
            <a:r>
              <a:rPr lang="en-US" b="1" dirty="0" err="1" smtClean="0">
                <a:solidFill>
                  <a:srgbClr val="A793BF"/>
                </a:solidFill>
              </a:rPr>
              <a:t>Sefer</a:t>
            </a:r>
            <a:r>
              <a:rPr lang="en-US" b="1" dirty="0" smtClean="0">
                <a:solidFill>
                  <a:srgbClr val="A793BF"/>
                </a:solidFill>
              </a:rPr>
              <a:t> </a:t>
            </a:r>
            <a:r>
              <a:rPr lang="en-US" b="1" dirty="0" err="1" smtClean="0">
                <a:solidFill>
                  <a:srgbClr val="A793BF"/>
                </a:solidFill>
              </a:rPr>
              <a:t>Yehoshua</a:t>
            </a:r>
            <a:endParaRPr lang="en-US" b="1" dirty="0">
              <a:solidFill>
                <a:srgbClr val="A793BF"/>
              </a:solidFill>
            </a:endParaRPr>
          </a:p>
        </p:txBody>
      </p:sp>
      <p:sp>
        <p:nvSpPr>
          <p:cNvPr id="4" name="Rectangle 3"/>
          <p:cNvSpPr/>
          <p:nvPr/>
        </p:nvSpPr>
        <p:spPr>
          <a:xfrm>
            <a:off x="6042024" y="4359294"/>
            <a:ext cx="2520280" cy="923330"/>
          </a:xfrm>
          <a:prstGeom prst="rect">
            <a:avLst/>
          </a:prstGeom>
        </p:spPr>
        <p:txBody>
          <a:bodyPr wrap="square">
            <a:spAutoFit/>
          </a:bodyPr>
          <a:lstStyle/>
          <a:p>
            <a:pPr algn="ctr"/>
            <a:r>
              <a:rPr lang="en-US" dirty="0" err="1"/>
              <a:t>Parshat</a:t>
            </a:r>
            <a:r>
              <a:rPr lang="en-US" dirty="0"/>
              <a:t> </a:t>
            </a:r>
            <a:r>
              <a:rPr lang="en-US" dirty="0" err="1"/>
              <a:t>V’Zot</a:t>
            </a:r>
            <a:r>
              <a:rPr lang="en-US" dirty="0"/>
              <a:t> </a:t>
            </a:r>
            <a:r>
              <a:rPr lang="en-US" dirty="0" err="1" smtClean="0"/>
              <a:t>HaBracha</a:t>
            </a:r>
            <a:endParaRPr lang="en-US" dirty="0" smtClean="0"/>
          </a:p>
          <a:p>
            <a:pPr algn="ctr"/>
            <a:r>
              <a:rPr lang="en-US" dirty="0" smtClean="0"/>
              <a:t>concludes the Torah </a:t>
            </a:r>
          </a:p>
          <a:p>
            <a:pPr algn="ctr"/>
            <a:r>
              <a:rPr lang="en-US" dirty="0" smtClean="0">
                <a:sym typeface="Wingdings" pitchFamily="2" charset="2"/>
              </a:rPr>
              <a:t>on </a:t>
            </a:r>
            <a:r>
              <a:rPr lang="en-US" dirty="0" err="1" smtClean="0">
                <a:sym typeface="Wingdings" pitchFamily="2" charset="2"/>
              </a:rPr>
              <a:t>Simchat</a:t>
            </a:r>
            <a:r>
              <a:rPr lang="en-US" dirty="0" smtClean="0">
                <a:sym typeface="Wingdings" pitchFamily="2" charset="2"/>
              </a:rPr>
              <a:t> Torah</a:t>
            </a:r>
            <a:endParaRPr lang="en-US" dirty="0"/>
          </a:p>
        </p:txBody>
      </p:sp>
      <p:sp>
        <p:nvSpPr>
          <p:cNvPr id="5" name="Rectangle 4"/>
          <p:cNvSpPr/>
          <p:nvPr/>
        </p:nvSpPr>
        <p:spPr>
          <a:xfrm>
            <a:off x="768012" y="2064830"/>
            <a:ext cx="2369623" cy="923330"/>
          </a:xfrm>
          <a:prstGeom prst="rect">
            <a:avLst/>
          </a:prstGeom>
        </p:spPr>
        <p:txBody>
          <a:bodyPr wrap="none">
            <a:spAutoFit/>
          </a:bodyPr>
          <a:lstStyle/>
          <a:p>
            <a:pPr algn="ctr"/>
            <a:r>
              <a:rPr lang="en-US" dirty="0" err="1">
                <a:sym typeface="Wingdings" pitchFamily="2" charset="2"/>
              </a:rPr>
              <a:t>Yehoshua</a:t>
            </a:r>
            <a:r>
              <a:rPr lang="en-US" dirty="0">
                <a:sym typeface="Wingdings" pitchFamily="2" charset="2"/>
              </a:rPr>
              <a:t> </a:t>
            </a:r>
            <a:r>
              <a:rPr lang="en-US" dirty="0" err="1">
                <a:sym typeface="Wingdings" pitchFamily="2" charset="2"/>
              </a:rPr>
              <a:t>Perek</a:t>
            </a:r>
            <a:r>
              <a:rPr lang="en-US" dirty="0">
                <a:sym typeface="Wingdings" pitchFamily="2" charset="2"/>
              </a:rPr>
              <a:t> </a:t>
            </a:r>
            <a:r>
              <a:rPr lang="en-US" dirty="0" smtClean="0">
                <a:sym typeface="Wingdings" pitchFamily="2" charset="2"/>
              </a:rPr>
              <a:t>1 </a:t>
            </a:r>
          </a:p>
          <a:p>
            <a:pPr algn="ctr"/>
            <a:r>
              <a:rPr lang="en-US" dirty="0" smtClean="0">
                <a:sym typeface="Wingdings" pitchFamily="2" charset="2"/>
              </a:rPr>
              <a:t>continuing after the </a:t>
            </a:r>
          </a:p>
          <a:p>
            <a:pPr algn="ctr"/>
            <a:r>
              <a:rPr lang="en-US" dirty="0" smtClean="0">
                <a:sym typeface="Wingdings" pitchFamily="2" charset="2"/>
              </a:rPr>
              <a:t>conclusion of the Torah</a:t>
            </a:r>
            <a:endParaRPr lang="en-US" dirty="0"/>
          </a:p>
        </p:txBody>
      </p:sp>
      <p:sp>
        <p:nvSpPr>
          <p:cNvPr id="7" name="Rectangle 6"/>
          <p:cNvSpPr/>
          <p:nvPr/>
        </p:nvSpPr>
        <p:spPr>
          <a:xfrm>
            <a:off x="4631728" y="2208846"/>
            <a:ext cx="4572000" cy="923330"/>
          </a:xfrm>
          <a:prstGeom prst="rect">
            <a:avLst/>
          </a:prstGeom>
        </p:spPr>
        <p:txBody>
          <a:bodyPr>
            <a:spAutoFit/>
          </a:bodyPr>
          <a:lstStyle/>
          <a:p>
            <a:pPr algn="ctr"/>
            <a:r>
              <a:rPr lang="en-US" dirty="0" err="1"/>
              <a:t>Parshat</a:t>
            </a:r>
            <a:r>
              <a:rPr lang="en-US" dirty="0"/>
              <a:t> </a:t>
            </a:r>
            <a:r>
              <a:rPr lang="en-US" dirty="0" err="1" smtClean="0"/>
              <a:t>Shlach</a:t>
            </a:r>
            <a:endParaRPr lang="en-US" dirty="0" smtClean="0"/>
          </a:p>
          <a:p>
            <a:pPr algn="ctr"/>
            <a:r>
              <a:rPr lang="en-US" dirty="0" smtClean="0"/>
              <a:t>in which spies are sent </a:t>
            </a:r>
          </a:p>
          <a:p>
            <a:pPr algn="ctr"/>
            <a:r>
              <a:rPr lang="en-US" dirty="0" smtClean="0"/>
              <a:t>to scout E”Y</a:t>
            </a:r>
            <a:endParaRPr lang="en-US" dirty="0"/>
          </a:p>
        </p:txBody>
      </p:sp>
      <p:sp>
        <p:nvSpPr>
          <p:cNvPr id="8" name="Rectangle 7"/>
          <p:cNvSpPr/>
          <p:nvPr/>
        </p:nvSpPr>
        <p:spPr>
          <a:xfrm>
            <a:off x="-217485" y="3388057"/>
            <a:ext cx="4572000" cy="923330"/>
          </a:xfrm>
          <a:prstGeom prst="rect">
            <a:avLst/>
          </a:prstGeom>
        </p:spPr>
        <p:txBody>
          <a:bodyPr>
            <a:spAutoFit/>
          </a:bodyPr>
          <a:lstStyle/>
          <a:p>
            <a:pPr algn="ctr"/>
            <a:r>
              <a:rPr lang="en-US" dirty="0" err="1">
                <a:sym typeface="Wingdings" pitchFamily="2" charset="2"/>
              </a:rPr>
              <a:t>Yehoshua</a:t>
            </a:r>
            <a:r>
              <a:rPr lang="en-US" dirty="0">
                <a:sym typeface="Wingdings" pitchFamily="2" charset="2"/>
              </a:rPr>
              <a:t> </a:t>
            </a:r>
            <a:r>
              <a:rPr lang="en-US" dirty="0" err="1">
                <a:sym typeface="Wingdings" pitchFamily="2" charset="2"/>
              </a:rPr>
              <a:t>Perek</a:t>
            </a:r>
            <a:r>
              <a:rPr lang="en-US" dirty="0">
                <a:sym typeface="Wingdings" pitchFamily="2" charset="2"/>
              </a:rPr>
              <a:t> </a:t>
            </a:r>
            <a:r>
              <a:rPr lang="en-US" dirty="0" smtClean="0">
                <a:sym typeface="Wingdings" pitchFamily="2" charset="2"/>
              </a:rPr>
              <a:t>2 </a:t>
            </a:r>
          </a:p>
          <a:p>
            <a:pPr algn="ctr"/>
            <a:r>
              <a:rPr lang="en-US" dirty="0" smtClean="0">
                <a:sym typeface="Wingdings" pitchFamily="2" charset="2"/>
              </a:rPr>
              <a:t>in which </a:t>
            </a:r>
            <a:r>
              <a:rPr lang="en-US" dirty="0" err="1" smtClean="0">
                <a:sym typeface="Wingdings" pitchFamily="2" charset="2"/>
              </a:rPr>
              <a:t>Yehoshua</a:t>
            </a:r>
            <a:r>
              <a:rPr lang="en-US" dirty="0" smtClean="0">
                <a:sym typeface="Wingdings" pitchFamily="2" charset="2"/>
              </a:rPr>
              <a:t> </a:t>
            </a:r>
          </a:p>
          <a:p>
            <a:pPr algn="ctr"/>
            <a:r>
              <a:rPr lang="en-US" dirty="0" smtClean="0">
                <a:sym typeface="Wingdings" pitchFamily="2" charset="2"/>
              </a:rPr>
              <a:t>sends spies to scout </a:t>
            </a:r>
            <a:r>
              <a:rPr lang="en-US" dirty="0" err="1" smtClean="0">
                <a:sym typeface="Wingdings" pitchFamily="2" charset="2"/>
              </a:rPr>
              <a:t>Yericho</a:t>
            </a:r>
            <a:endParaRPr lang="en-US" dirty="0"/>
          </a:p>
        </p:txBody>
      </p:sp>
      <p:sp>
        <p:nvSpPr>
          <p:cNvPr id="9" name="Rectangle 8"/>
          <p:cNvSpPr/>
          <p:nvPr/>
        </p:nvSpPr>
        <p:spPr>
          <a:xfrm>
            <a:off x="298068" y="4543960"/>
            <a:ext cx="3698937" cy="1477328"/>
          </a:xfrm>
          <a:prstGeom prst="rect">
            <a:avLst/>
          </a:prstGeom>
        </p:spPr>
        <p:txBody>
          <a:bodyPr wrap="square">
            <a:spAutoFit/>
          </a:bodyPr>
          <a:lstStyle/>
          <a:p>
            <a:pPr algn="ctr"/>
            <a:r>
              <a:rPr lang="en-US" dirty="0" err="1">
                <a:sym typeface="Wingdings" pitchFamily="2" charset="2"/>
              </a:rPr>
              <a:t>Yehoshua</a:t>
            </a:r>
            <a:r>
              <a:rPr lang="en-US" dirty="0">
                <a:sym typeface="Wingdings" pitchFamily="2" charset="2"/>
              </a:rPr>
              <a:t> </a:t>
            </a:r>
            <a:r>
              <a:rPr lang="en-US" dirty="0" err="1">
                <a:sym typeface="Wingdings" pitchFamily="2" charset="2"/>
              </a:rPr>
              <a:t>Perek</a:t>
            </a:r>
            <a:r>
              <a:rPr lang="en-US" dirty="0">
                <a:sym typeface="Wingdings" pitchFamily="2" charset="2"/>
              </a:rPr>
              <a:t> </a:t>
            </a:r>
            <a:r>
              <a:rPr lang="en-US" dirty="0" smtClean="0">
                <a:sym typeface="Wingdings" pitchFamily="2" charset="2"/>
              </a:rPr>
              <a:t>3 (partial) </a:t>
            </a:r>
            <a:endParaRPr lang="en-US" dirty="0">
              <a:sym typeface="Wingdings" pitchFamily="2" charset="2"/>
            </a:endParaRPr>
          </a:p>
          <a:p>
            <a:pPr algn="ctr"/>
            <a:r>
              <a:rPr lang="en-US" dirty="0">
                <a:sym typeface="Wingdings" pitchFamily="2" charset="2"/>
              </a:rPr>
              <a:t>in which </a:t>
            </a:r>
            <a:r>
              <a:rPr lang="en-US" dirty="0" smtClean="0">
                <a:sym typeface="Wingdings" pitchFamily="2" charset="2"/>
              </a:rPr>
              <a:t>B”Y cross the </a:t>
            </a:r>
            <a:r>
              <a:rPr lang="en-US" dirty="0" err="1" smtClean="0">
                <a:sym typeface="Wingdings" pitchFamily="2" charset="2"/>
              </a:rPr>
              <a:t>Yarden</a:t>
            </a:r>
            <a:endParaRPr lang="en-US" dirty="0" smtClean="0">
              <a:sym typeface="Wingdings" pitchFamily="2" charset="2"/>
            </a:endParaRPr>
          </a:p>
          <a:p>
            <a:pPr algn="ctr"/>
            <a:r>
              <a:rPr lang="en-US" dirty="0" smtClean="0">
                <a:sym typeface="Wingdings" pitchFamily="2" charset="2"/>
              </a:rPr>
              <a:t>PLUS excerpts of </a:t>
            </a:r>
          </a:p>
          <a:p>
            <a:pPr algn="ctr"/>
            <a:r>
              <a:rPr lang="en-US" dirty="0" err="1" smtClean="0">
                <a:sym typeface="Wingdings" pitchFamily="2" charset="2"/>
              </a:rPr>
              <a:t>Yehoshua</a:t>
            </a:r>
            <a:r>
              <a:rPr lang="en-US" dirty="0" smtClean="0">
                <a:sym typeface="Wingdings" pitchFamily="2" charset="2"/>
              </a:rPr>
              <a:t> </a:t>
            </a:r>
            <a:r>
              <a:rPr lang="en-US" dirty="0" err="1" smtClean="0">
                <a:sym typeface="Wingdings" pitchFamily="2" charset="2"/>
              </a:rPr>
              <a:t>Prakim</a:t>
            </a:r>
            <a:r>
              <a:rPr lang="en-US" dirty="0" smtClean="0">
                <a:sym typeface="Wingdings" pitchFamily="2" charset="2"/>
              </a:rPr>
              <a:t> 5, 6</a:t>
            </a:r>
            <a:endParaRPr lang="en-US" dirty="0"/>
          </a:p>
          <a:p>
            <a:pPr algn="ctr"/>
            <a:r>
              <a:rPr lang="en-US" dirty="0" smtClean="0">
                <a:sym typeface="Wingdings" pitchFamily="2" charset="2"/>
              </a:rPr>
              <a:t> </a:t>
            </a:r>
            <a:endParaRPr lang="en-US" dirty="0"/>
          </a:p>
        </p:txBody>
      </p:sp>
      <p:sp>
        <p:nvSpPr>
          <p:cNvPr id="10" name="Rectangle 9"/>
          <p:cNvSpPr/>
          <p:nvPr/>
        </p:nvSpPr>
        <p:spPr>
          <a:xfrm>
            <a:off x="6182385" y="3203391"/>
            <a:ext cx="2155270" cy="923330"/>
          </a:xfrm>
          <a:prstGeom prst="rect">
            <a:avLst/>
          </a:prstGeom>
        </p:spPr>
        <p:txBody>
          <a:bodyPr wrap="none">
            <a:spAutoFit/>
          </a:bodyPr>
          <a:lstStyle/>
          <a:p>
            <a:pPr algn="ctr"/>
            <a:r>
              <a:rPr lang="en-US" dirty="0" smtClean="0"/>
              <a:t>First </a:t>
            </a:r>
            <a:r>
              <a:rPr lang="en-US" dirty="0"/>
              <a:t>day of </a:t>
            </a:r>
            <a:r>
              <a:rPr lang="en-US" dirty="0" smtClean="0"/>
              <a:t>Pesach</a:t>
            </a:r>
          </a:p>
          <a:p>
            <a:pPr algn="ctr"/>
            <a:r>
              <a:rPr lang="en-US" dirty="0" smtClean="0"/>
              <a:t>in connection to B”Y </a:t>
            </a:r>
          </a:p>
          <a:p>
            <a:pPr algn="ctr"/>
            <a:r>
              <a:rPr lang="en-US" dirty="0" smtClean="0"/>
              <a:t>crossing the Red Sea</a:t>
            </a:r>
            <a:endParaRPr lang="en-US" dirty="0"/>
          </a:p>
        </p:txBody>
      </p:sp>
      <p:sp>
        <p:nvSpPr>
          <p:cNvPr id="11" name="Rectangle 10"/>
          <p:cNvSpPr/>
          <p:nvPr/>
        </p:nvSpPr>
        <p:spPr>
          <a:xfrm>
            <a:off x="279075" y="1340768"/>
            <a:ext cx="8599021" cy="646331"/>
          </a:xfrm>
          <a:prstGeom prst="rect">
            <a:avLst/>
          </a:prstGeom>
        </p:spPr>
        <p:txBody>
          <a:bodyPr wrap="none">
            <a:spAutoFit/>
          </a:bodyPr>
          <a:lstStyle/>
          <a:p>
            <a:r>
              <a:rPr lang="en-US" b="1" i="1" dirty="0" smtClean="0">
                <a:solidFill>
                  <a:srgbClr val="8064A2"/>
                </a:solidFill>
              </a:rPr>
              <a:t>Which </a:t>
            </a:r>
            <a:r>
              <a:rPr lang="en-US" b="1" i="1" dirty="0" err="1" smtClean="0">
                <a:solidFill>
                  <a:srgbClr val="8064A2"/>
                </a:solidFill>
              </a:rPr>
              <a:t>Sefer</a:t>
            </a:r>
            <a:r>
              <a:rPr lang="en-US" b="1" i="1" dirty="0" smtClean="0">
                <a:solidFill>
                  <a:srgbClr val="8064A2"/>
                </a:solidFill>
              </a:rPr>
              <a:t> </a:t>
            </a:r>
            <a:r>
              <a:rPr lang="en-US" b="1" i="1" dirty="0" err="1" smtClean="0">
                <a:solidFill>
                  <a:srgbClr val="8064A2"/>
                </a:solidFill>
              </a:rPr>
              <a:t>Yehoshua</a:t>
            </a:r>
            <a:r>
              <a:rPr lang="en-US" b="1" i="1" dirty="0" smtClean="0">
                <a:solidFill>
                  <a:srgbClr val="8064A2"/>
                </a:solidFill>
              </a:rPr>
              <a:t> </a:t>
            </a:r>
            <a:r>
              <a:rPr lang="en-US" b="1" i="1" dirty="0" err="1" smtClean="0">
                <a:solidFill>
                  <a:srgbClr val="8064A2"/>
                </a:solidFill>
              </a:rPr>
              <a:t>Haftarah</a:t>
            </a:r>
            <a:r>
              <a:rPr lang="en-US" b="1" i="1" dirty="0" smtClean="0">
                <a:solidFill>
                  <a:srgbClr val="8064A2"/>
                </a:solidFill>
              </a:rPr>
              <a:t>…                                  </a:t>
            </a:r>
          </a:p>
          <a:p>
            <a:r>
              <a:rPr lang="en-US" b="1" i="1" dirty="0">
                <a:solidFill>
                  <a:srgbClr val="8064A2"/>
                </a:solidFill>
              </a:rPr>
              <a:t> </a:t>
            </a:r>
            <a:r>
              <a:rPr lang="en-US" b="1" i="1" dirty="0" smtClean="0">
                <a:solidFill>
                  <a:srgbClr val="8064A2"/>
                </a:solidFill>
              </a:rPr>
              <a:t>                                                                                          Is read with which </a:t>
            </a:r>
            <a:r>
              <a:rPr lang="en-US" b="1" i="1" dirty="0" err="1" smtClean="0">
                <a:solidFill>
                  <a:srgbClr val="8064A2"/>
                </a:solidFill>
              </a:rPr>
              <a:t>Parshat</a:t>
            </a:r>
            <a:r>
              <a:rPr lang="en-US" b="1" i="1" dirty="0" smtClean="0">
                <a:solidFill>
                  <a:srgbClr val="8064A2"/>
                </a:solidFill>
              </a:rPr>
              <a:t> </a:t>
            </a:r>
            <a:r>
              <a:rPr lang="en-US" b="1" i="1" dirty="0" err="1" smtClean="0">
                <a:solidFill>
                  <a:srgbClr val="8064A2"/>
                </a:solidFill>
              </a:rPr>
              <a:t>Hashavua</a:t>
            </a:r>
            <a:r>
              <a:rPr lang="en-US" b="1" i="1" dirty="0" smtClean="0">
                <a:solidFill>
                  <a:srgbClr val="8064A2"/>
                </a:solidFill>
              </a:rPr>
              <a:t>?</a:t>
            </a:r>
            <a:endParaRPr lang="en-US" b="1" i="1" dirty="0">
              <a:solidFill>
                <a:srgbClr val="8064A2"/>
              </a:solidFill>
            </a:endParaRPr>
          </a:p>
        </p:txBody>
      </p:sp>
      <p:cxnSp>
        <p:nvCxnSpPr>
          <p:cNvPr id="17" name="Straight Arrow Connector 16"/>
          <p:cNvCxnSpPr>
            <a:endCxn id="4" idx="1"/>
          </p:cNvCxnSpPr>
          <p:nvPr/>
        </p:nvCxnSpPr>
        <p:spPr>
          <a:xfrm>
            <a:off x="3137635" y="2348880"/>
            <a:ext cx="2904389" cy="2472079"/>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419872" y="2670511"/>
            <a:ext cx="2160240" cy="1179211"/>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707904" y="3849722"/>
            <a:ext cx="2334120" cy="1432902"/>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25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143000"/>
          </a:xfrm>
        </p:spPr>
        <p:txBody>
          <a:bodyPr>
            <a:normAutofit fontScale="90000"/>
          </a:bodyPr>
          <a:lstStyle/>
          <a:p>
            <a:r>
              <a:rPr lang="en-US" b="1" dirty="0" err="1" smtClean="0">
                <a:solidFill>
                  <a:srgbClr val="A793BF"/>
                </a:solidFill>
              </a:rPr>
              <a:t>Yehoshua</a:t>
            </a:r>
            <a:r>
              <a:rPr lang="en-US" b="1" dirty="0" smtClean="0">
                <a:solidFill>
                  <a:srgbClr val="A793BF"/>
                </a:solidFill>
              </a:rPr>
              <a:t> </a:t>
            </a:r>
            <a:r>
              <a:rPr lang="en-US" b="1" dirty="0" err="1" smtClean="0">
                <a:solidFill>
                  <a:srgbClr val="A793BF"/>
                </a:solidFill>
              </a:rPr>
              <a:t>Perek</a:t>
            </a:r>
            <a:r>
              <a:rPr lang="en-US" b="1" dirty="0" smtClean="0">
                <a:solidFill>
                  <a:srgbClr val="A793BF"/>
                </a:solidFill>
              </a:rPr>
              <a:t> 5</a:t>
            </a:r>
            <a:r>
              <a:rPr lang="en-US" dirty="0" smtClean="0">
                <a:solidFill>
                  <a:srgbClr val="A793BF"/>
                </a:solidFill>
              </a:rPr>
              <a:t/>
            </a:r>
            <a:br>
              <a:rPr lang="en-US" dirty="0" smtClean="0">
                <a:solidFill>
                  <a:srgbClr val="A793BF"/>
                </a:solidFill>
              </a:rPr>
            </a:br>
            <a:r>
              <a:rPr lang="en-US" sz="3100" b="1" dirty="0" smtClean="0">
                <a:solidFill>
                  <a:srgbClr val="A793BF"/>
                </a:solidFill>
              </a:rPr>
              <a:t>14</a:t>
            </a:r>
            <a:r>
              <a:rPr lang="en-US" sz="3100" b="1" baseline="30000" dirty="0" smtClean="0">
                <a:solidFill>
                  <a:srgbClr val="A793BF"/>
                </a:solidFill>
              </a:rPr>
              <a:t>th</a:t>
            </a:r>
            <a:r>
              <a:rPr lang="en-US" sz="3100" b="1" dirty="0" smtClean="0">
                <a:solidFill>
                  <a:srgbClr val="A793BF"/>
                </a:solidFill>
              </a:rPr>
              <a:t> </a:t>
            </a:r>
            <a:r>
              <a:rPr lang="en-US" sz="3100" b="1" dirty="0">
                <a:solidFill>
                  <a:srgbClr val="A793BF"/>
                </a:solidFill>
              </a:rPr>
              <a:t>of Nissan - </a:t>
            </a:r>
            <a:r>
              <a:rPr lang="he-IL" sz="3100" b="1" dirty="0" smtClean="0">
                <a:solidFill>
                  <a:srgbClr val="A793BF"/>
                </a:solidFill>
              </a:rPr>
              <a:t>יד' </a:t>
            </a:r>
            <a:r>
              <a:rPr lang="he-IL" sz="3100" b="1" dirty="0">
                <a:solidFill>
                  <a:srgbClr val="A793BF"/>
                </a:solidFill>
              </a:rPr>
              <a:t>ניסן</a:t>
            </a:r>
            <a:endParaRPr lang="en-US" sz="3100" b="1" dirty="0">
              <a:solidFill>
                <a:srgbClr val="A793BF"/>
              </a:solidFill>
            </a:endParaRPr>
          </a:p>
        </p:txBody>
      </p:sp>
      <p:sp>
        <p:nvSpPr>
          <p:cNvPr id="3" name="Content Placeholder 2"/>
          <p:cNvSpPr>
            <a:spLocks noGrp="1"/>
          </p:cNvSpPr>
          <p:nvPr>
            <p:ph idx="1"/>
          </p:nvPr>
        </p:nvSpPr>
        <p:spPr>
          <a:xfrm>
            <a:off x="107504" y="3189660"/>
            <a:ext cx="9042857" cy="3668340"/>
          </a:xfrm>
        </p:spPr>
        <p:txBody>
          <a:bodyPr>
            <a:normAutofit/>
          </a:bodyPr>
          <a:lstStyle/>
          <a:p>
            <a:pPr marL="0" indent="0">
              <a:buNone/>
            </a:pPr>
            <a:r>
              <a:rPr lang="en-US" sz="2000" i="1" dirty="0" smtClean="0">
                <a:solidFill>
                  <a:srgbClr val="8064A2"/>
                </a:solidFill>
              </a:rPr>
              <a:t>Q:</a:t>
            </a:r>
            <a:r>
              <a:rPr lang="en-US" sz="2000" dirty="0" smtClean="0">
                <a:solidFill>
                  <a:srgbClr val="8064A2"/>
                </a:solidFill>
              </a:rPr>
              <a:t> </a:t>
            </a:r>
            <a:r>
              <a:rPr lang="en-US" sz="2000" dirty="0">
                <a:solidFill>
                  <a:srgbClr val="8064A2"/>
                </a:solidFill>
              </a:rPr>
              <a:t>What were they inhabitants of the land </a:t>
            </a:r>
            <a:r>
              <a:rPr lang="en-US" sz="2000" dirty="0" smtClean="0">
                <a:solidFill>
                  <a:srgbClr val="8064A2"/>
                </a:solidFill>
              </a:rPr>
              <a:t>reacting </a:t>
            </a:r>
            <a:r>
              <a:rPr lang="en-US" sz="2000" dirty="0">
                <a:solidFill>
                  <a:srgbClr val="8064A2"/>
                </a:solidFill>
              </a:rPr>
              <a:t>to? </a:t>
            </a:r>
            <a:endParaRPr lang="en-US" sz="2000" dirty="0" smtClean="0">
              <a:solidFill>
                <a:srgbClr val="8064A2"/>
              </a:solidFill>
            </a:endParaRPr>
          </a:p>
          <a:p>
            <a:pPr marL="0" indent="0">
              <a:buNone/>
            </a:pPr>
            <a:r>
              <a:rPr lang="en-US" sz="2000" i="1" dirty="0" smtClean="0">
                <a:solidFill>
                  <a:srgbClr val="8064A2"/>
                </a:solidFill>
              </a:rPr>
              <a:t>Q:</a:t>
            </a:r>
            <a:r>
              <a:rPr lang="en-US" sz="2000" dirty="0" smtClean="0">
                <a:solidFill>
                  <a:srgbClr val="8064A2"/>
                </a:solidFill>
              </a:rPr>
              <a:t> Why did (the men of) B”Y need to perform  </a:t>
            </a:r>
            <a:r>
              <a:rPr lang="he-IL" sz="2000" dirty="0">
                <a:solidFill>
                  <a:srgbClr val="8064A2"/>
                </a:solidFill>
              </a:rPr>
              <a:t>ברית </a:t>
            </a:r>
            <a:r>
              <a:rPr lang="he-IL" sz="2000" dirty="0" smtClean="0">
                <a:solidFill>
                  <a:srgbClr val="8064A2"/>
                </a:solidFill>
              </a:rPr>
              <a:t>מילה</a:t>
            </a:r>
            <a:r>
              <a:rPr lang="en-US" sz="2000" dirty="0" smtClean="0">
                <a:solidFill>
                  <a:srgbClr val="8064A2"/>
                </a:solidFill>
              </a:rPr>
              <a:t> ?  </a:t>
            </a:r>
            <a:r>
              <a:rPr lang="en-US" sz="1700" b="1" i="1" dirty="0" smtClean="0">
                <a:solidFill>
                  <a:srgbClr val="8064A2"/>
                </a:solidFill>
                <a:sym typeface="Wingdings" pitchFamily="2" charset="2"/>
              </a:rPr>
              <a:t> See </a:t>
            </a:r>
            <a:r>
              <a:rPr lang="en-US" sz="1700" b="1" i="1" dirty="0" err="1" smtClean="0">
                <a:solidFill>
                  <a:srgbClr val="8064A2"/>
                </a:solidFill>
              </a:rPr>
              <a:t>Shmot</a:t>
            </a:r>
            <a:r>
              <a:rPr lang="en-US" sz="1700" b="1" i="1" dirty="0" smtClean="0">
                <a:solidFill>
                  <a:srgbClr val="8064A2"/>
                </a:solidFill>
              </a:rPr>
              <a:t> 12:48 below</a:t>
            </a:r>
          </a:p>
          <a:p>
            <a:pPr marL="0" indent="0" algn="r">
              <a:buNone/>
            </a:pPr>
            <a:r>
              <a:rPr lang="he-IL" sz="1600" dirty="0"/>
              <a:t>(מח) וְכִֽי־יָג֨וּר אִתְּךָ֜ גֵּ֗ר וְעָ֣שָׂה פֶ֘סַח֮ </a:t>
            </a:r>
            <a:r>
              <a:rPr lang="he-IL" sz="1600" dirty="0" smtClean="0"/>
              <a:t>לַה</a:t>
            </a:r>
            <a:r>
              <a:rPr lang="he-IL" sz="1600" dirty="0"/>
              <a:t>’</a:t>
            </a:r>
            <a:r>
              <a:rPr lang="he-IL" sz="1600" dirty="0" smtClean="0"/>
              <a:t> </a:t>
            </a:r>
            <a:r>
              <a:rPr lang="he-IL" sz="1600" dirty="0"/>
              <a:t>הִמּ֧וֹל ל֣וֹ כׇל־זָכָ֗ר וְאָז֙ יִקְרַ֣ב לַעֲשֹׂת֔וֹ וְהָיָ֖ה כְּאֶזְרַ֣ח הָאָ֑רֶץ וְכׇל־עָרֵ֖ל לֹֽא־יֹ֥אכַל בּֽוֹ</a:t>
            </a:r>
            <a:r>
              <a:rPr lang="he-IL" sz="1600" dirty="0" smtClean="0"/>
              <a:t>׃</a:t>
            </a:r>
            <a:endParaRPr lang="en-US" sz="1600" dirty="0" smtClean="0"/>
          </a:p>
          <a:p>
            <a:pPr marL="0" indent="0" algn="just">
              <a:buNone/>
            </a:pPr>
            <a:r>
              <a:rPr lang="en-US" sz="1600" dirty="0"/>
              <a:t>(48) When a stranger shall live as a foreigner with you, and will keep the Passover to </a:t>
            </a:r>
            <a:r>
              <a:rPr lang="he-IL" sz="1600" dirty="0"/>
              <a:t>ה’</a:t>
            </a:r>
            <a:r>
              <a:rPr lang="en-US" sz="1600" dirty="0" smtClean="0"/>
              <a:t>, </a:t>
            </a:r>
            <a:r>
              <a:rPr lang="en-US" sz="1600" dirty="0"/>
              <a:t>let all his males be circumcised, and then let him come near and keep it; and he shall be as one who is born in the land: but no uncircumcised person shall eat of it</a:t>
            </a:r>
            <a:r>
              <a:rPr lang="en-US" sz="1600" dirty="0" smtClean="0"/>
              <a:t>.</a:t>
            </a:r>
          </a:p>
          <a:p>
            <a:pPr marL="0" indent="0">
              <a:buNone/>
            </a:pPr>
            <a:r>
              <a:rPr lang="en-US" sz="2000" i="1" dirty="0" smtClean="0">
                <a:solidFill>
                  <a:srgbClr val="8064A2"/>
                </a:solidFill>
              </a:rPr>
              <a:t>Q</a:t>
            </a:r>
            <a:r>
              <a:rPr lang="en-US" sz="2000" i="1" dirty="0">
                <a:solidFill>
                  <a:srgbClr val="8064A2"/>
                </a:solidFill>
              </a:rPr>
              <a:t>:</a:t>
            </a:r>
            <a:r>
              <a:rPr lang="en-US" sz="2000" dirty="0">
                <a:solidFill>
                  <a:srgbClr val="8064A2"/>
                </a:solidFill>
              </a:rPr>
              <a:t> </a:t>
            </a:r>
            <a:r>
              <a:rPr lang="en-US" sz="2000" dirty="0" smtClean="0">
                <a:solidFill>
                  <a:srgbClr val="8064A2"/>
                </a:solidFill>
              </a:rPr>
              <a:t>Why was the place called  </a:t>
            </a:r>
            <a:r>
              <a:rPr lang="he-IL" sz="2000" dirty="0" smtClean="0">
                <a:solidFill>
                  <a:srgbClr val="8064A2"/>
                </a:solidFill>
              </a:rPr>
              <a:t>גלגל</a:t>
            </a:r>
            <a:r>
              <a:rPr lang="en-US" sz="2000" dirty="0" smtClean="0">
                <a:solidFill>
                  <a:srgbClr val="8064A2"/>
                </a:solidFill>
              </a:rPr>
              <a:t>?</a:t>
            </a:r>
          </a:p>
          <a:p>
            <a:pPr marL="0" indent="0">
              <a:buNone/>
            </a:pPr>
            <a:r>
              <a:rPr lang="en-US" sz="2000" i="1" dirty="0" smtClean="0">
                <a:solidFill>
                  <a:srgbClr val="8064A2"/>
                </a:solidFill>
              </a:rPr>
              <a:t>Q:</a:t>
            </a:r>
            <a:r>
              <a:rPr lang="en-US" sz="2000" dirty="0" smtClean="0">
                <a:solidFill>
                  <a:srgbClr val="8064A2"/>
                </a:solidFill>
              </a:rPr>
              <a:t> How is </a:t>
            </a:r>
            <a:r>
              <a:rPr lang="he-IL" sz="2000" dirty="0" smtClean="0">
                <a:solidFill>
                  <a:srgbClr val="8064A2"/>
                </a:solidFill>
              </a:rPr>
              <a:t>יהושע</a:t>
            </a:r>
            <a:r>
              <a:rPr lang="en-US" sz="2000" dirty="0" smtClean="0">
                <a:solidFill>
                  <a:srgbClr val="8064A2"/>
                </a:solidFill>
              </a:rPr>
              <a:t> </a:t>
            </a:r>
            <a:r>
              <a:rPr lang="en-US" sz="1400" dirty="0" smtClean="0">
                <a:solidFill>
                  <a:srgbClr val="8064A2"/>
                </a:solidFill>
              </a:rPr>
              <a:t>and the </a:t>
            </a:r>
            <a:r>
              <a:rPr lang="he-IL" sz="2000" dirty="0" smtClean="0">
                <a:solidFill>
                  <a:srgbClr val="8064A2"/>
                </a:solidFill>
              </a:rPr>
              <a:t>מלאך</a:t>
            </a:r>
            <a:r>
              <a:rPr lang="en-US" sz="2000" dirty="0" smtClean="0">
                <a:solidFill>
                  <a:srgbClr val="8064A2"/>
                </a:solidFill>
              </a:rPr>
              <a:t> </a:t>
            </a:r>
            <a:r>
              <a:rPr lang="en-US" sz="2000" dirty="0">
                <a:solidFill>
                  <a:srgbClr val="8064A2"/>
                </a:solidFill>
              </a:rPr>
              <a:t>reminiscent of Moshe </a:t>
            </a:r>
            <a:r>
              <a:rPr lang="en-US" sz="1400" dirty="0" smtClean="0">
                <a:solidFill>
                  <a:srgbClr val="8064A2"/>
                </a:solidFill>
              </a:rPr>
              <a:t>at the </a:t>
            </a:r>
            <a:r>
              <a:rPr lang="en-US" sz="2000" dirty="0" smtClean="0">
                <a:solidFill>
                  <a:srgbClr val="8064A2"/>
                </a:solidFill>
              </a:rPr>
              <a:t>burning bush</a:t>
            </a:r>
            <a:r>
              <a:rPr lang="en-US" sz="1800" dirty="0">
                <a:solidFill>
                  <a:srgbClr val="8064A2"/>
                </a:solidFill>
              </a:rPr>
              <a:t>?</a:t>
            </a:r>
            <a:r>
              <a:rPr lang="en-US" sz="1700" dirty="0" smtClean="0">
                <a:solidFill>
                  <a:srgbClr val="8064A2"/>
                </a:solidFill>
              </a:rPr>
              <a:t> </a:t>
            </a:r>
            <a:r>
              <a:rPr lang="en-US" sz="1600" dirty="0" smtClean="0">
                <a:solidFill>
                  <a:srgbClr val="8064A2"/>
                </a:solidFill>
              </a:rPr>
              <a:t>(</a:t>
            </a:r>
            <a:r>
              <a:rPr lang="en-US" sz="1600" i="1" dirty="0" smtClean="0">
                <a:solidFill>
                  <a:srgbClr val="8064A2"/>
                </a:solidFill>
              </a:rPr>
              <a:t>See </a:t>
            </a:r>
            <a:r>
              <a:rPr lang="en-US" sz="1600" i="1" dirty="0" err="1" smtClean="0">
                <a:solidFill>
                  <a:srgbClr val="8064A2"/>
                </a:solidFill>
              </a:rPr>
              <a:t>Shmot</a:t>
            </a:r>
            <a:r>
              <a:rPr lang="en-US" sz="1600" i="1" dirty="0" smtClean="0">
                <a:solidFill>
                  <a:srgbClr val="8064A2"/>
                </a:solidFill>
              </a:rPr>
              <a:t> 3:1-5</a:t>
            </a:r>
            <a:r>
              <a:rPr lang="en-US" sz="1600" dirty="0" smtClean="0">
                <a:solidFill>
                  <a:srgbClr val="8064A2"/>
                </a:solidFill>
              </a:rPr>
              <a:t>)</a:t>
            </a:r>
            <a:endParaRPr lang="en-US" sz="2000" dirty="0" smtClean="0">
              <a:solidFill>
                <a:srgbClr val="8064A2"/>
              </a:solidFill>
            </a:endParaRPr>
          </a:p>
          <a:p>
            <a:pPr marL="0" indent="0">
              <a:buNone/>
            </a:pPr>
            <a:r>
              <a:rPr lang="en-US" sz="2000" i="1" dirty="0" smtClean="0">
                <a:solidFill>
                  <a:srgbClr val="8064A2"/>
                </a:solidFill>
              </a:rPr>
              <a:t>Q:</a:t>
            </a:r>
            <a:r>
              <a:rPr lang="en-US" sz="2000" dirty="0" smtClean="0">
                <a:solidFill>
                  <a:srgbClr val="8064A2"/>
                </a:solidFill>
              </a:rPr>
              <a:t> What challenges will B”Y anticipate upon entering the Land of Israel?</a:t>
            </a:r>
          </a:p>
          <a:p>
            <a:pPr marL="0" indent="0">
              <a:buNone/>
            </a:pPr>
            <a:r>
              <a:rPr lang="en-US" sz="2400" i="1" dirty="0" smtClean="0">
                <a:solidFill>
                  <a:srgbClr val="8064A2"/>
                </a:solidFill>
                <a:sym typeface="Wingdings" pitchFamily="2" charset="2"/>
              </a:rPr>
              <a:t>	</a:t>
            </a:r>
            <a:r>
              <a:rPr lang="en-US" sz="2400" b="1" i="1" dirty="0" smtClean="0">
                <a:solidFill>
                  <a:srgbClr val="8064A2"/>
                </a:solidFill>
                <a:sym typeface="Wingdings" pitchFamily="2" charset="2"/>
              </a:rPr>
              <a:t> </a:t>
            </a:r>
            <a:r>
              <a:rPr lang="en-US" sz="2400" b="1" i="1" dirty="0">
                <a:solidFill>
                  <a:srgbClr val="8064A2"/>
                </a:solidFill>
              </a:rPr>
              <a:t>See </a:t>
            </a:r>
            <a:r>
              <a:rPr lang="he-IL" sz="2400" b="1" i="1" dirty="0">
                <a:solidFill>
                  <a:srgbClr val="8064A2"/>
                </a:solidFill>
              </a:rPr>
              <a:t>דברים</a:t>
            </a:r>
            <a:r>
              <a:rPr lang="en-US" sz="2400" b="1" i="1" dirty="0">
                <a:solidFill>
                  <a:srgbClr val="8064A2"/>
                </a:solidFill>
              </a:rPr>
              <a:t> </a:t>
            </a:r>
            <a:r>
              <a:rPr lang="en-US" sz="2400" b="1" i="1" dirty="0" smtClean="0">
                <a:solidFill>
                  <a:srgbClr val="8064A2"/>
                </a:solidFill>
              </a:rPr>
              <a:t> </a:t>
            </a:r>
            <a:r>
              <a:rPr lang="en-US" sz="2400" b="1" i="1" dirty="0" err="1" smtClean="0">
                <a:solidFill>
                  <a:srgbClr val="8064A2"/>
                </a:solidFill>
              </a:rPr>
              <a:t>Prakim</a:t>
            </a:r>
            <a:r>
              <a:rPr lang="en-US" sz="2400" b="1" i="1" dirty="0" smtClean="0">
                <a:solidFill>
                  <a:srgbClr val="8064A2"/>
                </a:solidFill>
              </a:rPr>
              <a:t> 11 and 31 </a:t>
            </a:r>
            <a:r>
              <a:rPr lang="en-US" sz="2400" b="1" i="1" dirty="0">
                <a:solidFill>
                  <a:srgbClr val="8064A2"/>
                </a:solidFill>
              </a:rPr>
              <a:t>source </a:t>
            </a:r>
            <a:r>
              <a:rPr lang="en-US" sz="2400" b="1" i="1" dirty="0" smtClean="0">
                <a:solidFill>
                  <a:srgbClr val="8064A2"/>
                </a:solidFill>
              </a:rPr>
              <a:t>sheets </a:t>
            </a:r>
            <a:r>
              <a:rPr lang="en-US" sz="2400" b="1" i="1" dirty="0">
                <a:solidFill>
                  <a:srgbClr val="8064A2"/>
                </a:solidFill>
              </a:rPr>
              <a:t>on next </a:t>
            </a:r>
            <a:r>
              <a:rPr lang="en-US" sz="2400" b="1" i="1" dirty="0" smtClean="0">
                <a:solidFill>
                  <a:srgbClr val="8064A2"/>
                </a:solidFill>
              </a:rPr>
              <a:t>2 slides.</a:t>
            </a:r>
            <a:endParaRPr lang="en-US" sz="2400" b="1" i="1" dirty="0">
              <a:solidFill>
                <a:srgbClr val="8064A2"/>
              </a:solidFill>
            </a:endParaRPr>
          </a:p>
          <a:p>
            <a:pPr marL="0" indent="0">
              <a:buNone/>
            </a:pPr>
            <a:endParaRPr lang="en-US" sz="2400" dirty="0" smtClean="0"/>
          </a:p>
          <a:p>
            <a:pPr marL="0" indent="0">
              <a:buNone/>
            </a:pPr>
            <a:endParaRPr lang="en-US" sz="2400" dirty="0" smtClean="0"/>
          </a:p>
          <a:p>
            <a:pPr marL="0" indent="0">
              <a:buNone/>
            </a:pPr>
            <a:endParaRPr lang="en-US" sz="2400" dirty="0" smtClean="0"/>
          </a:p>
        </p:txBody>
      </p:sp>
      <p:sp>
        <p:nvSpPr>
          <p:cNvPr id="5" name="Rectangle 4"/>
          <p:cNvSpPr/>
          <p:nvPr/>
        </p:nvSpPr>
        <p:spPr>
          <a:xfrm>
            <a:off x="467544" y="1484784"/>
            <a:ext cx="8496944" cy="1569660"/>
          </a:xfrm>
          <a:prstGeom prst="rect">
            <a:avLst/>
          </a:prstGeom>
        </p:spPr>
        <p:txBody>
          <a:bodyPr wrap="square">
            <a:spAutoFit/>
          </a:bodyPr>
          <a:lstStyle/>
          <a:p>
            <a:pPr marL="285750" indent="-285750">
              <a:buFont typeface="Arial" pitchFamily="34" charset="0"/>
              <a:buChar char="•"/>
            </a:pPr>
            <a:r>
              <a:rPr lang="en-US" sz="2400" dirty="0"/>
              <a:t>Reaction of the inhabitants of the </a:t>
            </a:r>
            <a:r>
              <a:rPr lang="en-US" sz="2400" dirty="0" smtClean="0"/>
              <a:t>land</a:t>
            </a:r>
            <a:endParaRPr lang="en-US" sz="2400" dirty="0"/>
          </a:p>
          <a:p>
            <a:pPr marL="285750" indent="-285750">
              <a:buFont typeface="Arial" pitchFamily="34" charset="0"/>
              <a:buChar char="•"/>
            </a:pPr>
            <a:r>
              <a:rPr lang="en-US" sz="2400" dirty="0"/>
              <a:t>B”Y perform  </a:t>
            </a:r>
            <a:r>
              <a:rPr lang="he-IL" sz="2400" dirty="0"/>
              <a:t>ברית </a:t>
            </a:r>
            <a:r>
              <a:rPr lang="he-IL" sz="2400" dirty="0" smtClean="0"/>
              <a:t>מילה</a:t>
            </a:r>
            <a:r>
              <a:rPr lang="en-US" sz="2400" dirty="0" smtClean="0"/>
              <a:t>, the</a:t>
            </a:r>
            <a:r>
              <a:rPr lang="he-IL" sz="2400" dirty="0"/>
              <a:t>קרבן פסח </a:t>
            </a:r>
            <a:r>
              <a:rPr lang="en-US" sz="2400" dirty="0"/>
              <a:t> and </a:t>
            </a:r>
            <a:r>
              <a:rPr lang="he-IL" sz="2400" dirty="0"/>
              <a:t>קרבן </a:t>
            </a:r>
            <a:r>
              <a:rPr lang="he-IL" sz="2400" dirty="0" smtClean="0"/>
              <a:t>עומר</a:t>
            </a:r>
            <a:endParaRPr lang="en-US" sz="2400" dirty="0"/>
          </a:p>
          <a:p>
            <a:pPr marL="285750" indent="-285750">
              <a:buFont typeface="Arial" pitchFamily="34" charset="0"/>
              <a:buChar char="•"/>
            </a:pPr>
            <a:r>
              <a:rPr lang="en-US" sz="2400" dirty="0"/>
              <a:t>B”Y </a:t>
            </a:r>
            <a:r>
              <a:rPr lang="en-US" sz="2400" dirty="0" smtClean="0"/>
              <a:t>eat </a:t>
            </a:r>
            <a:r>
              <a:rPr lang="en-US" sz="2400" dirty="0"/>
              <a:t>from </a:t>
            </a:r>
            <a:r>
              <a:rPr lang="en-US" sz="2400" dirty="0" smtClean="0"/>
              <a:t>produce of E”Y </a:t>
            </a:r>
            <a:r>
              <a:rPr lang="en-US" dirty="0"/>
              <a:t>(</a:t>
            </a:r>
            <a:r>
              <a:rPr lang="en-US" dirty="0" err="1" smtClean="0"/>
              <a:t>Ma’an</a:t>
            </a:r>
            <a:r>
              <a:rPr lang="en-US" dirty="0" smtClean="0"/>
              <a:t> supply lasts until </a:t>
            </a:r>
            <a:r>
              <a:rPr lang="en-US" dirty="0"/>
              <a:t>the 16th of Nissan.)</a:t>
            </a:r>
            <a:endParaRPr lang="en-US" sz="2400" dirty="0"/>
          </a:p>
          <a:p>
            <a:pPr marL="285750" indent="-285750">
              <a:buFont typeface="Arial" pitchFamily="34" charset="0"/>
              <a:buChar char="•"/>
            </a:pPr>
            <a:r>
              <a:rPr lang="he-IL" sz="2400" dirty="0"/>
              <a:t>יהושע</a:t>
            </a:r>
            <a:r>
              <a:rPr lang="en-US" sz="2400" dirty="0"/>
              <a:t> and the </a:t>
            </a:r>
            <a:r>
              <a:rPr lang="he-IL" sz="2400" dirty="0" smtClean="0"/>
              <a:t>מלאך</a:t>
            </a:r>
            <a:endParaRPr lang="en-US" sz="2400" i="1" dirty="0"/>
          </a:p>
        </p:txBody>
      </p:sp>
    </p:spTree>
    <p:extLst>
      <p:ext uri="{BB962C8B-B14F-4D97-AF65-F5344CB8AC3E}">
        <p14:creationId xmlns:p14="http://schemas.microsoft.com/office/powerpoint/2010/main" val="1564253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9392"/>
            <a:ext cx="8229600" cy="720080"/>
          </a:xfrm>
        </p:spPr>
        <p:txBody>
          <a:bodyPr>
            <a:normAutofit fontScale="90000"/>
          </a:bodyPr>
          <a:lstStyle/>
          <a:p>
            <a:pPr rtl="1"/>
            <a:r>
              <a:rPr lang="he-IL" b="1" dirty="0">
                <a:solidFill>
                  <a:srgbClr val="A793BF"/>
                </a:solidFill>
              </a:rPr>
              <a:t>דברים</a:t>
            </a:r>
            <a:r>
              <a:rPr lang="en-US" b="1" dirty="0" smtClean="0">
                <a:solidFill>
                  <a:srgbClr val="A793BF"/>
                </a:solidFill>
              </a:rPr>
              <a:t>  </a:t>
            </a:r>
            <a:r>
              <a:rPr lang="he-IL" b="1" dirty="0">
                <a:solidFill>
                  <a:srgbClr val="A793BF"/>
                </a:solidFill>
              </a:rPr>
              <a:t>י</a:t>
            </a:r>
            <a:r>
              <a:rPr lang="en-US" b="1" dirty="0" smtClean="0">
                <a:solidFill>
                  <a:srgbClr val="A793BF"/>
                </a:solidFill>
              </a:rPr>
              <a:t>"</a:t>
            </a:r>
            <a:r>
              <a:rPr lang="he-IL" b="1" dirty="0" smtClean="0">
                <a:solidFill>
                  <a:srgbClr val="A793BF"/>
                </a:solidFill>
              </a:rPr>
              <a:t>א</a:t>
            </a:r>
            <a:r>
              <a:rPr lang="en-US" b="1" dirty="0">
                <a:solidFill>
                  <a:srgbClr val="A793BF"/>
                </a:solidFill>
              </a:rPr>
              <a:t> SOURCE SHEET </a:t>
            </a:r>
            <a:r>
              <a:rPr lang="en-US" b="1" dirty="0" smtClean="0">
                <a:solidFill>
                  <a:srgbClr val="A793BF"/>
                </a:solidFill>
              </a:rPr>
              <a:t>- </a:t>
            </a:r>
            <a:endParaRPr lang="en-US" b="1" dirty="0">
              <a:solidFill>
                <a:srgbClr val="A793BF"/>
              </a:solidFill>
            </a:endParaRPr>
          </a:p>
        </p:txBody>
      </p:sp>
      <p:sp>
        <p:nvSpPr>
          <p:cNvPr id="3" name="Content Placeholder 2"/>
          <p:cNvSpPr>
            <a:spLocks noGrp="1"/>
          </p:cNvSpPr>
          <p:nvPr>
            <p:ph idx="1"/>
          </p:nvPr>
        </p:nvSpPr>
        <p:spPr>
          <a:xfrm>
            <a:off x="9092" y="548680"/>
            <a:ext cx="9134908" cy="6165304"/>
          </a:xfrm>
        </p:spPr>
        <p:txBody>
          <a:bodyPr>
            <a:noAutofit/>
          </a:bodyPr>
          <a:lstStyle/>
          <a:p>
            <a:pPr marL="0" indent="0" algn="r">
              <a:buNone/>
            </a:pPr>
            <a:r>
              <a:rPr lang="he-IL" sz="1400" dirty="0" smtClean="0"/>
              <a:t>(</a:t>
            </a:r>
            <a:r>
              <a:rPr lang="he-IL" sz="1600" dirty="0" smtClean="0"/>
              <a:t>א</a:t>
            </a:r>
            <a:r>
              <a:rPr lang="he-IL" sz="1600" dirty="0"/>
              <a:t>) {פרשת וילך} וַיֵּ֖לֶךְ מֹשֶׁ֑ה וַיְדַבֵּ֛ר אֶת־הַדְּבָרִ֥ים הָאֵ֖לֶּה אֶל־כׇּל־יִשְׂרָאֵֽל׃ </a:t>
            </a:r>
            <a:endParaRPr lang="en-US" sz="1600" dirty="0" smtClean="0"/>
          </a:p>
          <a:p>
            <a:pPr marL="0" indent="0" algn="r">
              <a:buNone/>
            </a:pPr>
            <a:r>
              <a:rPr lang="he-IL" sz="1600" dirty="0" smtClean="0"/>
              <a:t>(</a:t>
            </a:r>
            <a:r>
              <a:rPr lang="he-IL" sz="1600" dirty="0"/>
              <a:t>ב) וַיֹּ֣אמֶר אֲלֵהֶ֗ם בֶּן־מֵאָה֩ וְעֶשְׂרִ֨ים שָׁנָ֤ה אָנֹכִי֙ הַיּ֔וֹם לֹא־אוּכַ֥ל ע֖וֹד לָצֵ֣את וְלָב֑וֹא </a:t>
            </a:r>
            <a:r>
              <a:rPr lang="he-IL" sz="1600" dirty="0" smtClean="0"/>
              <a:t>וַֽה</a:t>
            </a:r>
            <a:r>
              <a:rPr lang="he-IL" sz="1600" dirty="0"/>
              <a:t>’ </a:t>
            </a:r>
            <a:r>
              <a:rPr lang="he-IL" sz="1600" dirty="0" smtClean="0"/>
              <a:t>֙ אָמַ֣ר </a:t>
            </a:r>
            <a:r>
              <a:rPr lang="he-IL" sz="1600" dirty="0"/>
              <a:t>אֵלַ֔י לֹ֥א תַעֲבֹ֖ר אֶת־הַיַּרְדֵּ֥ן הַזֶּֽה׃ </a:t>
            </a:r>
            <a:endParaRPr lang="en-US" sz="1600" dirty="0" smtClean="0"/>
          </a:p>
          <a:p>
            <a:pPr marL="0" indent="0" algn="r">
              <a:buNone/>
            </a:pPr>
            <a:r>
              <a:rPr lang="he-IL" sz="1600" dirty="0" smtClean="0"/>
              <a:t>(</a:t>
            </a:r>
            <a:r>
              <a:rPr lang="he-IL" sz="1600" dirty="0"/>
              <a:t>ג) ה’ </a:t>
            </a:r>
            <a:r>
              <a:rPr lang="he-IL" sz="1600" dirty="0" smtClean="0"/>
              <a:t>אֱלֹהֶ֜יךָ </a:t>
            </a:r>
            <a:r>
              <a:rPr lang="he-IL" sz="1600" dirty="0"/>
              <a:t>ה֣וּא׀ עֹבֵ֣ר לְפָנֶ֗יךָ הֽוּא־יַשְׁמִ֞יד אֶת־הַגּוֹיִ֥ם הָאֵ֛לֶּה מִלְּפָנֶ֖יךָ וִירִשְׁתָּ֑ם יְהוֹשֻׁ֗עַ ה֚וּא עֹבֵ֣ר לְפָנֶ֔יךָ כַּאֲשֶׁ֖ר דִּבֶּ֥ר ה’</a:t>
            </a:r>
            <a:r>
              <a:rPr lang="he-IL" sz="1600" dirty="0" smtClean="0"/>
              <a:t>׃ </a:t>
            </a:r>
            <a:endParaRPr lang="en-US" sz="1600" dirty="0" smtClean="0"/>
          </a:p>
          <a:p>
            <a:pPr marL="0" indent="0" algn="r">
              <a:buNone/>
            </a:pPr>
            <a:r>
              <a:rPr lang="he-IL" sz="1600" dirty="0" smtClean="0"/>
              <a:t>(</a:t>
            </a:r>
            <a:r>
              <a:rPr lang="he-IL" sz="1600" dirty="0"/>
              <a:t>ד) </a:t>
            </a:r>
            <a:r>
              <a:rPr lang="he-IL" sz="1600" dirty="0" smtClean="0"/>
              <a:t>ְעָשָׂ֤ה </a:t>
            </a:r>
            <a:r>
              <a:rPr lang="he-IL" sz="1600" dirty="0"/>
              <a:t>ה’ </a:t>
            </a:r>
            <a:r>
              <a:rPr lang="he-IL" sz="1600" dirty="0" smtClean="0"/>
              <a:t>לָהֶ֔ם </a:t>
            </a:r>
            <a:r>
              <a:rPr lang="he-IL" sz="1600" dirty="0"/>
              <a:t>כַּאֲשֶׁ֣ר עָשָׂ֗ה לְסִיח֥וֹן וּלְע֛וֹג מַלְכֵ֥י הָאֱמֹרִ֖י וּלְאַרְצָ֑ם אֲשֶׁ֥ר הִשְׁמִ֖יד אֹתָֽם׃ </a:t>
            </a:r>
            <a:endParaRPr lang="en-US" sz="1600" dirty="0" smtClean="0"/>
          </a:p>
          <a:p>
            <a:pPr marL="0" indent="0" algn="r">
              <a:buNone/>
            </a:pPr>
            <a:r>
              <a:rPr lang="he-IL" sz="1600" dirty="0" smtClean="0"/>
              <a:t>(</a:t>
            </a:r>
            <a:r>
              <a:rPr lang="he-IL" sz="1600" dirty="0"/>
              <a:t>ה) וּנְתָנָ֥ם ה’ </a:t>
            </a:r>
            <a:r>
              <a:rPr lang="he-IL" sz="1600" dirty="0" smtClean="0"/>
              <a:t>לִפְנֵיכֶ֑ם </a:t>
            </a:r>
            <a:r>
              <a:rPr lang="he-IL" sz="1600" dirty="0"/>
              <a:t>וַעֲשִׂיתֶ֣ם לָהֶ֔ם כְּכׇ֨ל־הַמִּצְוָ֔ה אֲשֶׁ֥ר צִוִּ֖יתִי אֶתְכֶֽם׃ </a:t>
            </a:r>
            <a:endParaRPr lang="en-US" sz="1600" dirty="0" smtClean="0"/>
          </a:p>
          <a:p>
            <a:pPr marL="0" indent="0" algn="r">
              <a:buNone/>
            </a:pPr>
            <a:r>
              <a:rPr lang="he-IL" sz="1600" dirty="0" smtClean="0"/>
              <a:t>(</a:t>
            </a:r>
            <a:r>
              <a:rPr lang="he-IL" sz="1600" dirty="0"/>
              <a:t>ו) חִזְק֣וּ וְאִמְצ֔וּ אַל־תִּֽירְא֥וּ וְאַל־תַּעַרְצ֖וּ מִפְּנֵיהֶ֑ם כִּ֣י׀ ה’ </a:t>
            </a:r>
            <a:r>
              <a:rPr lang="he-IL" sz="1600" dirty="0" smtClean="0"/>
              <a:t>אֱלֹהֶ֗יךָ </a:t>
            </a:r>
            <a:r>
              <a:rPr lang="he-IL" sz="1600" dirty="0"/>
              <a:t>ה֚וּא הַהֹלֵ֣ךְ עִמָּ֔ךְ לֹ֥א יַרְפְּךָ֖ וְלֹ֥א יַעַזְבֶֽךָּ׃ </a:t>
            </a:r>
            <a:endParaRPr lang="en-US" sz="1600" dirty="0" smtClean="0"/>
          </a:p>
          <a:p>
            <a:pPr marL="0" indent="0" algn="r">
              <a:buNone/>
            </a:pPr>
            <a:r>
              <a:rPr lang="he-IL" sz="1600" dirty="0" smtClean="0"/>
              <a:t>(</a:t>
            </a:r>
            <a:r>
              <a:rPr lang="he-IL" sz="1600" dirty="0"/>
              <a:t>ז) </a:t>
            </a:r>
            <a:r>
              <a:rPr lang="he-IL" sz="1600" dirty="0" smtClean="0"/>
              <a:t>וַיִּקְרָ֨א </a:t>
            </a:r>
            <a:r>
              <a:rPr lang="he-IL" sz="1600" dirty="0"/>
              <a:t>מֹשֶׁ֜ה לִיהוֹשֻׁ֗עַ וַיֹּ֨אמֶר אֵלָ֜יו לְעֵינֵ֣י כׇל־יִשְׂרָאֵל֮ חֲזַ֣ק וֶאֱמָץ֒ כִּ֣י אַתָּ֗ה תָּבוֹא֙ אֶת־הָעָ֣ם הַזֶּ֔ה אֶל־הָאָ֕רֶץ אֲשֶׁ֨ר נִשְׁבַּ֧ע ה’ </a:t>
            </a:r>
            <a:r>
              <a:rPr lang="he-IL" sz="1600" dirty="0" smtClean="0"/>
              <a:t>לַאֲבֹתָ֖ם </a:t>
            </a:r>
            <a:r>
              <a:rPr lang="he-IL" sz="1600" dirty="0"/>
              <a:t>לָתֵ֣ת לָהֶ֑ם וְאַתָּ֖ה תַּנְחִילֶ֥נָּה אוֹתָֽם׃ </a:t>
            </a:r>
            <a:endParaRPr lang="en-US" sz="1600" dirty="0" smtClean="0"/>
          </a:p>
          <a:p>
            <a:pPr marL="0" indent="0" algn="r">
              <a:buNone/>
            </a:pPr>
            <a:r>
              <a:rPr lang="he-IL" sz="1600" dirty="0" smtClean="0"/>
              <a:t>(</a:t>
            </a:r>
            <a:r>
              <a:rPr lang="he-IL" sz="1600" dirty="0"/>
              <a:t>ח) </a:t>
            </a:r>
            <a:r>
              <a:rPr lang="he-IL" sz="1600" dirty="0" smtClean="0"/>
              <a:t>וַה</a:t>
            </a:r>
            <a:r>
              <a:rPr lang="he-IL" sz="1600" dirty="0"/>
              <a:t>’</a:t>
            </a:r>
            <a:r>
              <a:rPr lang="he-IL" sz="1600" dirty="0" smtClean="0"/>
              <a:t> </a:t>
            </a:r>
            <a:r>
              <a:rPr lang="he-IL" sz="1600" dirty="0"/>
              <a:t>ה֣וּא׀ הַהֹלֵ֣ךְ לְפָנֶ֗יךָ ה֚וּא יִהְיֶ֣ה עִמָּ֔ךְ לֹ֥א יַרְפְּךָ֖ וְלֹ֣א יַעַזְבֶ֑ךָּ לֹ֥א תִירָ֖א וְלֹ֥א תֵחָֽת׃</a:t>
            </a:r>
          </a:p>
          <a:p>
            <a:pPr marL="0" indent="0" algn="r">
              <a:buNone/>
            </a:pPr>
            <a:endParaRPr lang="en-US" sz="1400" dirty="0" smtClean="0"/>
          </a:p>
          <a:p>
            <a:pPr marL="0" indent="0" algn="just">
              <a:buNone/>
            </a:pPr>
            <a:endParaRPr lang="en-US" sz="1400" dirty="0"/>
          </a:p>
          <a:p>
            <a:pPr marL="0" indent="0" algn="just">
              <a:buNone/>
            </a:pPr>
            <a:r>
              <a:rPr lang="en-US" sz="1400" dirty="0"/>
              <a:t>(1) Moses went and spoke these words to all Israel. (2) He said to them, “I am one hundred twenty years old this day; I can no more go out and come in: </a:t>
            </a:r>
            <a:r>
              <a:rPr lang="en-US" sz="1400" dirty="0" smtClean="0"/>
              <a:t>and</a:t>
            </a:r>
            <a:r>
              <a:rPr lang="he-IL" sz="1400" dirty="0" smtClean="0"/>
              <a:t>ה</a:t>
            </a:r>
            <a:r>
              <a:rPr lang="he-IL" sz="1400" dirty="0"/>
              <a:t>’ </a:t>
            </a:r>
            <a:r>
              <a:rPr lang="en-US" sz="1400" dirty="0" smtClean="0"/>
              <a:t> has </a:t>
            </a:r>
            <a:r>
              <a:rPr lang="en-US" sz="1400" dirty="0"/>
              <a:t>said to me, ‘You shall not go over this Jordan.’ (3) </a:t>
            </a:r>
            <a:r>
              <a:rPr lang="he-IL" sz="1400" dirty="0"/>
              <a:t>ה’ </a:t>
            </a:r>
            <a:r>
              <a:rPr lang="en-US" sz="1400" dirty="0" smtClean="0"/>
              <a:t> your </a:t>
            </a:r>
            <a:r>
              <a:rPr lang="en-US" sz="1400" dirty="0"/>
              <a:t>God, He will go over before you; He will destroy these nations from before you, and you shall dispossess them. Joshua shall go over before you, </a:t>
            </a:r>
            <a:r>
              <a:rPr lang="en-US" sz="1400" dirty="0" smtClean="0"/>
              <a:t>as</a:t>
            </a:r>
            <a:r>
              <a:rPr lang="he-IL" sz="1400" dirty="0" smtClean="0"/>
              <a:t>ה</a:t>
            </a:r>
            <a:r>
              <a:rPr lang="he-IL" sz="1400" dirty="0"/>
              <a:t>’ </a:t>
            </a:r>
            <a:r>
              <a:rPr lang="en-US" sz="1400" dirty="0" smtClean="0"/>
              <a:t> has </a:t>
            </a:r>
            <a:r>
              <a:rPr lang="en-US" sz="1400" dirty="0"/>
              <a:t>spoken. (4) </a:t>
            </a:r>
            <a:r>
              <a:rPr lang="he-IL" sz="1400" dirty="0"/>
              <a:t>ה’ </a:t>
            </a:r>
            <a:r>
              <a:rPr lang="en-US" sz="1400" dirty="0" smtClean="0"/>
              <a:t>will </a:t>
            </a:r>
            <a:r>
              <a:rPr lang="en-US" sz="1400" dirty="0"/>
              <a:t>do to them as He did to </a:t>
            </a:r>
            <a:r>
              <a:rPr lang="en-US" sz="1400" dirty="0" err="1"/>
              <a:t>Sihon</a:t>
            </a:r>
            <a:r>
              <a:rPr lang="en-US" sz="1400" dirty="0"/>
              <a:t> and to </a:t>
            </a:r>
            <a:r>
              <a:rPr lang="en-US" sz="1400" dirty="0" err="1"/>
              <a:t>Og</a:t>
            </a:r>
            <a:r>
              <a:rPr lang="en-US" sz="1400" dirty="0"/>
              <a:t>, the kings of the Amorites, and to their land; whom He destroyed. (5) </a:t>
            </a:r>
            <a:r>
              <a:rPr lang="he-IL" sz="1400" dirty="0"/>
              <a:t>ה’ </a:t>
            </a:r>
            <a:r>
              <a:rPr lang="en-US" sz="1400" dirty="0" smtClean="0"/>
              <a:t> will </a:t>
            </a:r>
            <a:r>
              <a:rPr lang="en-US" sz="1400" dirty="0"/>
              <a:t>deliver them up before you, and you shall do to them according to all the commandment which I have commanded you. (6) Be strong and courageous, don’t be afraid, nor be scared of them: for </a:t>
            </a:r>
            <a:r>
              <a:rPr lang="he-IL" sz="1400" dirty="0"/>
              <a:t>ה’ </a:t>
            </a:r>
            <a:r>
              <a:rPr lang="en-US" sz="1400" dirty="0" smtClean="0"/>
              <a:t>your </a:t>
            </a:r>
            <a:r>
              <a:rPr lang="en-US" sz="1400" dirty="0"/>
              <a:t>God, He it is who does go with you; He will not fail you, nor forsake you.” (7) Moses called to Joshua, and said to him in the sight of all Israel, “Be strong and courageous: for you shall go with this people into the land which </a:t>
            </a:r>
            <a:r>
              <a:rPr lang="he-IL" sz="1400" dirty="0"/>
              <a:t>ה’ </a:t>
            </a:r>
            <a:r>
              <a:rPr lang="en-US" sz="1400" dirty="0" smtClean="0"/>
              <a:t>has </a:t>
            </a:r>
            <a:r>
              <a:rPr lang="en-US" sz="1400" dirty="0"/>
              <a:t>sworn to their fathers to give them; and you shall cause them to inherit it. (8) </a:t>
            </a:r>
            <a:r>
              <a:rPr lang="he-IL" sz="1400" dirty="0"/>
              <a:t>ה’</a:t>
            </a:r>
            <a:r>
              <a:rPr lang="en-US" sz="1400" dirty="0" smtClean="0"/>
              <a:t>, </a:t>
            </a:r>
            <a:r>
              <a:rPr lang="en-US" sz="1400" dirty="0"/>
              <a:t>He it is who does go before you; He will be with you, He will not fail you, neither forsake you: don’t be afraid, neither be dismayed</a:t>
            </a:r>
            <a:r>
              <a:rPr lang="en-US" sz="1400" dirty="0" smtClean="0"/>
              <a:t>.”</a:t>
            </a:r>
          </a:p>
        </p:txBody>
      </p:sp>
    </p:spTree>
    <p:extLst>
      <p:ext uri="{BB962C8B-B14F-4D97-AF65-F5344CB8AC3E}">
        <p14:creationId xmlns:p14="http://schemas.microsoft.com/office/powerpoint/2010/main" val="4068341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9392"/>
            <a:ext cx="8229600" cy="720080"/>
          </a:xfrm>
        </p:spPr>
        <p:txBody>
          <a:bodyPr>
            <a:normAutofit fontScale="90000"/>
          </a:bodyPr>
          <a:lstStyle/>
          <a:p>
            <a:pPr rtl="1"/>
            <a:r>
              <a:rPr lang="he-IL" b="1" dirty="0">
                <a:solidFill>
                  <a:srgbClr val="A793BF"/>
                </a:solidFill>
              </a:rPr>
              <a:t>דברים</a:t>
            </a:r>
            <a:r>
              <a:rPr lang="en-US" b="1" dirty="0" smtClean="0">
                <a:solidFill>
                  <a:srgbClr val="A793BF"/>
                </a:solidFill>
              </a:rPr>
              <a:t>  </a:t>
            </a:r>
            <a:r>
              <a:rPr lang="he-IL" b="1" dirty="0" smtClean="0">
                <a:solidFill>
                  <a:srgbClr val="A793BF"/>
                </a:solidFill>
              </a:rPr>
              <a:t>ל</a:t>
            </a:r>
            <a:r>
              <a:rPr lang="en-US" b="1" dirty="0" smtClean="0">
                <a:solidFill>
                  <a:srgbClr val="A793BF"/>
                </a:solidFill>
              </a:rPr>
              <a:t>"</a:t>
            </a:r>
            <a:r>
              <a:rPr lang="he-IL" b="1" dirty="0" smtClean="0">
                <a:solidFill>
                  <a:srgbClr val="A793BF"/>
                </a:solidFill>
              </a:rPr>
              <a:t>א</a:t>
            </a:r>
            <a:r>
              <a:rPr lang="en-US" b="1" dirty="0">
                <a:solidFill>
                  <a:srgbClr val="A793BF"/>
                </a:solidFill>
              </a:rPr>
              <a:t> SOURCE SHEET </a:t>
            </a:r>
            <a:r>
              <a:rPr lang="en-US" b="1" dirty="0" smtClean="0">
                <a:solidFill>
                  <a:srgbClr val="A793BF"/>
                </a:solidFill>
              </a:rPr>
              <a:t>- </a:t>
            </a:r>
            <a:endParaRPr lang="en-US" b="1" dirty="0">
              <a:solidFill>
                <a:srgbClr val="A793BF"/>
              </a:solidFill>
            </a:endParaRPr>
          </a:p>
        </p:txBody>
      </p:sp>
      <p:sp>
        <p:nvSpPr>
          <p:cNvPr id="3" name="Content Placeholder 2"/>
          <p:cNvSpPr>
            <a:spLocks noGrp="1"/>
          </p:cNvSpPr>
          <p:nvPr>
            <p:ph idx="1"/>
          </p:nvPr>
        </p:nvSpPr>
        <p:spPr>
          <a:xfrm>
            <a:off x="9092" y="548680"/>
            <a:ext cx="9134908" cy="6165304"/>
          </a:xfrm>
        </p:spPr>
        <p:txBody>
          <a:bodyPr>
            <a:noAutofit/>
          </a:bodyPr>
          <a:lstStyle/>
          <a:p>
            <a:pPr marL="0" indent="0" algn="r">
              <a:buNone/>
            </a:pPr>
            <a:r>
              <a:rPr lang="he-IL" sz="1400" dirty="0"/>
              <a:t>(יא) וְהָאָ֗רֶץ אֲשֶׁ֨ר אַתֶּ֜ם עֹבְרִ֥ים שָׁ֙מָּה֙ לְרִשְׁתָּ֔הּ אֶ֥רֶץ הָרִ֖ים וּבְקָעֹ֑ת לִמְטַ֥ר הַשָּׁמַ֖יִם תִּשְׁתֶּה־מָּֽיִם׃</a:t>
            </a:r>
            <a:endParaRPr lang="en-US" sz="1400" dirty="0"/>
          </a:p>
          <a:p>
            <a:pPr marL="0" indent="0" algn="r">
              <a:buNone/>
            </a:pPr>
            <a:r>
              <a:rPr lang="he-IL" sz="1400" dirty="0"/>
              <a:t>(יב) אֶ֕רֶץ </a:t>
            </a:r>
            <a:r>
              <a:rPr lang="he-IL" sz="1400" dirty="0" smtClean="0"/>
              <a:t>אֲשֶׁר ה</a:t>
            </a:r>
            <a:r>
              <a:rPr lang="he-IL" sz="1400" dirty="0"/>
              <a:t>’</a:t>
            </a:r>
            <a:r>
              <a:rPr lang="he-IL" sz="1400" dirty="0" smtClean="0"/>
              <a:t> </a:t>
            </a:r>
            <a:r>
              <a:rPr lang="he-IL" sz="1400" dirty="0"/>
              <a:t>אֱלֹהֶ֖יךָ דֹּרֵ֣שׁ אֹתָ֑הּ תָּמִ֗יד עֵינֵ֨י ה’ </a:t>
            </a:r>
            <a:r>
              <a:rPr lang="he-IL" sz="1400" dirty="0" smtClean="0"/>
              <a:t>אֱלֹהֶ֙יךָ֙ </a:t>
            </a:r>
            <a:r>
              <a:rPr lang="he-IL" sz="1400" dirty="0"/>
              <a:t>בָּ֔הּ מֵֽרֵשִׁית֙ הַשָּׁנָ֔ה וְעַ֖ד אַחֲרִ֥ית שָׁנָֽה׃</a:t>
            </a:r>
            <a:endParaRPr lang="en-US" sz="1400" dirty="0"/>
          </a:p>
          <a:p>
            <a:pPr marL="0" indent="0" algn="r">
              <a:buNone/>
            </a:pPr>
            <a:r>
              <a:rPr lang="he-IL" sz="1400" dirty="0" smtClean="0"/>
              <a:t>(</a:t>
            </a:r>
            <a:r>
              <a:rPr lang="he-IL" sz="1400" dirty="0"/>
              <a:t>יג) וְהָיָ֗ה אִם־שָׁמֹ֤עַ תִּשְׁמְעוּ֙ אֶל־מִצְוֺתַ֔י אֲשֶׁ֧ר אָנֹכִ֛י מְצַוֶּ֥ה אֶתְכֶ֖ם הַיּ֑וֹם לְאַהֲבָ֞ה </a:t>
            </a:r>
            <a:r>
              <a:rPr lang="he-IL" sz="1400" dirty="0" smtClean="0"/>
              <a:t>אֶת</a:t>
            </a:r>
            <a:r>
              <a:rPr lang="he-IL" sz="1400" dirty="0"/>
              <a:t> ה’</a:t>
            </a:r>
            <a:r>
              <a:rPr lang="he-IL" sz="1400" dirty="0" smtClean="0"/>
              <a:t> </a:t>
            </a:r>
            <a:r>
              <a:rPr lang="he-IL" sz="1400" dirty="0"/>
              <a:t>אֱלֹֽהֵיכֶם֙ וּלְעׇבְד֔וֹ בְּכׇל־לְבַבְכֶ֖ם </a:t>
            </a:r>
            <a:r>
              <a:rPr lang="he-IL" sz="1400" dirty="0" smtClean="0"/>
              <a:t>וּבְכׇל־נַפְשְׁכֶֽם׃</a:t>
            </a:r>
            <a:endParaRPr lang="en-US" sz="1400" dirty="0" smtClean="0"/>
          </a:p>
          <a:p>
            <a:pPr marL="0" indent="0" algn="r" rtl="1">
              <a:buNone/>
            </a:pPr>
            <a:r>
              <a:rPr lang="he-IL" sz="1400" dirty="0" smtClean="0"/>
              <a:t>(</a:t>
            </a:r>
            <a:r>
              <a:rPr lang="he-IL" sz="1400" dirty="0"/>
              <a:t>יד) וְנָתַתִּ֧י מְטַֽר־אַרְצְכֶ֛ם בְּעִתּ֖וֹ יוֹרֶ֣ה וּמַלְק֑וֹשׁ וְאָסַפְתָּ֣ דְגָנֶ֔ךָ וְתִירֹֽשְׁךָ֖ וְיִצְהָרֶֽךָ</a:t>
            </a:r>
            <a:r>
              <a:rPr lang="he-IL" sz="1400" dirty="0" smtClean="0"/>
              <a:t>׃</a:t>
            </a:r>
            <a:endParaRPr lang="en-US" sz="1400" dirty="0" smtClean="0"/>
          </a:p>
          <a:p>
            <a:pPr marL="0" indent="0" algn="r" rtl="1">
              <a:buNone/>
            </a:pPr>
            <a:r>
              <a:rPr lang="he-IL" sz="1400" dirty="0"/>
              <a:t>(טו) וְנָתַתִּ֛י עֵ֥שֶׂב בְּשָׂדְךָ֖ לִבְהֶמְתֶּ֑ךָ וְאָכַלְתָּ֖ וְשָׂבָֽעְתָּ</a:t>
            </a:r>
            <a:r>
              <a:rPr lang="he-IL" sz="1400" dirty="0" smtClean="0"/>
              <a:t>׃</a:t>
            </a:r>
            <a:endParaRPr lang="en-US" sz="1400" dirty="0" smtClean="0"/>
          </a:p>
          <a:p>
            <a:pPr marL="0" indent="0" algn="r" rtl="1">
              <a:buNone/>
            </a:pPr>
            <a:r>
              <a:rPr lang="he-IL" sz="1400" dirty="0"/>
              <a:t>(טז) הִשָּֽׁמְר֣וּ לָכֶ֔ם פֶּ֥ן יִפְתֶּ֖ה לְבַבְכֶ֑ם וְסַרְתֶּ֗ם וַעֲבַדְתֶּם֙ אֱלֹהִ֣ים אֲחֵרִ֔ים וְהִשְׁתַּחֲוִיתֶ֖ם לָהֶֽם</a:t>
            </a:r>
            <a:r>
              <a:rPr lang="he-IL" sz="1400" dirty="0" smtClean="0"/>
              <a:t>׃</a:t>
            </a:r>
            <a:endParaRPr lang="en-US" sz="1400" dirty="0" smtClean="0"/>
          </a:p>
          <a:p>
            <a:pPr marL="0" indent="0" algn="r" rtl="1">
              <a:buNone/>
            </a:pPr>
            <a:r>
              <a:rPr lang="he-IL" sz="1400" dirty="0" smtClean="0"/>
              <a:t>(</a:t>
            </a:r>
            <a:r>
              <a:rPr lang="he-IL" sz="1400" dirty="0"/>
              <a:t>יז) וְחָרָ֨ה </a:t>
            </a:r>
            <a:r>
              <a:rPr lang="he-IL" sz="1400" dirty="0" smtClean="0"/>
              <a:t>אַף</a:t>
            </a:r>
            <a:r>
              <a:rPr lang="he-IL" sz="1400" dirty="0"/>
              <a:t> ה’</a:t>
            </a:r>
            <a:r>
              <a:rPr lang="he-IL" sz="1400" dirty="0" smtClean="0"/>
              <a:t> </a:t>
            </a:r>
            <a:r>
              <a:rPr lang="he-IL" sz="1400" dirty="0"/>
              <a:t>בָּכֶ֗ם וְעָצַ֤ר אֶת־הַשָּׁמַ֙יִם֙ וְלֹֽא־יִהְיֶ֣ה מָטָ֔ר וְהָ֣אֲדָמָ֔ה לֹ֥א תִתֵּ֖ן אֶת־יְבוּלָ֑הּ וַאֲבַדְתֶּ֣ם מְהֵרָ֗ה מֵעַל֙ הָאָ֣רֶץ הַטֹּבָ֔ה אֲשֶׁ֥ר ה’ </a:t>
            </a:r>
            <a:r>
              <a:rPr lang="he-IL" sz="1400" dirty="0" smtClean="0"/>
              <a:t>נֹתֵ֥ן </a:t>
            </a:r>
            <a:r>
              <a:rPr lang="he-IL" sz="1400" dirty="0"/>
              <a:t>לָכֶֽם׃</a:t>
            </a:r>
            <a:endParaRPr lang="en-US" sz="1400" dirty="0"/>
          </a:p>
          <a:p>
            <a:pPr marL="0" indent="0" algn="just">
              <a:buNone/>
            </a:pPr>
            <a:endParaRPr lang="en-US" sz="1300" dirty="0" smtClean="0"/>
          </a:p>
          <a:p>
            <a:pPr marL="0" indent="0" algn="just">
              <a:buNone/>
            </a:pPr>
            <a:r>
              <a:rPr lang="en-US" sz="1300" dirty="0" smtClean="0"/>
              <a:t>(</a:t>
            </a:r>
            <a:r>
              <a:rPr lang="en-US" sz="1300" dirty="0"/>
              <a:t>11) but the land, where you go over to possess it, is a land of hills and valleys which drinks water of the rain of the sky</a:t>
            </a:r>
            <a:r>
              <a:rPr lang="en-US" sz="1300" dirty="0" smtClean="0"/>
              <a:t>, (</a:t>
            </a:r>
            <a:r>
              <a:rPr lang="en-US" sz="1300" dirty="0"/>
              <a:t>12) a land which </a:t>
            </a:r>
            <a:r>
              <a:rPr lang="he-IL" sz="1200" dirty="0"/>
              <a:t>ה’ </a:t>
            </a:r>
            <a:r>
              <a:rPr lang="en-US" sz="1200" dirty="0" smtClean="0"/>
              <a:t> </a:t>
            </a:r>
            <a:r>
              <a:rPr lang="en-US" sz="1300" dirty="0" smtClean="0"/>
              <a:t>your </a:t>
            </a:r>
            <a:r>
              <a:rPr lang="en-US" sz="1300" dirty="0"/>
              <a:t>God cares for: the eyes of </a:t>
            </a:r>
            <a:r>
              <a:rPr lang="he-IL" sz="1200" dirty="0"/>
              <a:t>ה’ </a:t>
            </a:r>
            <a:r>
              <a:rPr lang="en-US" sz="1300" dirty="0" smtClean="0"/>
              <a:t>your </a:t>
            </a:r>
            <a:r>
              <a:rPr lang="en-US" sz="1300" dirty="0"/>
              <a:t>God are always on it, from the beginning of the year even to the end of the year</a:t>
            </a:r>
            <a:r>
              <a:rPr lang="en-US" sz="1300" dirty="0" smtClean="0"/>
              <a:t>.  (</a:t>
            </a:r>
            <a:r>
              <a:rPr lang="en-US" sz="1300" dirty="0"/>
              <a:t>13) It shall happen, if you shall listen diligently to my commandments which I command you this day, to love </a:t>
            </a:r>
            <a:r>
              <a:rPr lang="he-IL" sz="1200" dirty="0" smtClean="0"/>
              <a:t>ה</a:t>
            </a:r>
            <a:r>
              <a:rPr lang="he-IL" sz="1200" dirty="0"/>
              <a:t>’ </a:t>
            </a:r>
            <a:r>
              <a:rPr lang="en-US" sz="1200" dirty="0" smtClean="0"/>
              <a:t> </a:t>
            </a:r>
            <a:r>
              <a:rPr lang="en-US" sz="1300" dirty="0" smtClean="0"/>
              <a:t>your </a:t>
            </a:r>
            <a:r>
              <a:rPr lang="en-US" sz="1300" dirty="0"/>
              <a:t>God, and to serve him with all your heart and with all your soul</a:t>
            </a:r>
            <a:r>
              <a:rPr lang="en-US" sz="1300" dirty="0" smtClean="0"/>
              <a:t>,  (</a:t>
            </a:r>
            <a:r>
              <a:rPr lang="en-US" sz="1300" dirty="0"/>
              <a:t>14) that I will give the rain of your land in its season, the former rain and the latter rain, that you may gather in your grain, and your new wine, and your oil. (15) I will give grass in your fields for your livestock, and you shall eat and be full</a:t>
            </a:r>
            <a:r>
              <a:rPr lang="en-US" sz="1300" dirty="0" smtClean="0"/>
              <a:t>. </a:t>
            </a:r>
            <a:r>
              <a:rPr lang="en-US" sz="1300" dirty="0"/>
              <a:t>(16) Take heed to yourselves, lest your heart be deceived, and you turn aside, and serve other gods, and worship them; (17) and the anger of </a:t>
            </a:r>
            <a:r>
              <a:rPr lang="he-IL" sz="1200" dirty="0"/>
              <a:t>ה’ </a:t>
            </a:r>
            <a:r>
              <a:rPr lang="en-US" sz="1200" dirty="0" smtClean="0"/>
              <a:t> </a:t>
            </a:r>
            <a:r>
              <a:rPr lang="en-US" sz="1300" dirty="0" smtClean="0"/>
              <a:t>be </a:t>
            </a:r>
            <a:r>
              <a:rPr lang="en-US" sz="1300" dirty="0"/>
              <a:t>kindled against you, and He shut up the sky, so that there shall be no rain, and the land shall not yield its fruit; and you perish quickly from off the good land which </a:t>
            </a:r>
            <a:r>
              <a:rPr lang="he-IL" sz="1200" dirty="0"/>
              <a:t>ה’ </a:t>
            </a:r>
            <a:r>
              <a:rPr lang="en-US" sz="1200" dirty="0" smtClean="0"/>
              <a:t> </a:t>
            </a:r>
            <a:r>
              <a:rPr lang="en-US" sz="1300" dirty="0" smtClean="0"/>
              <a:t>gives </a:t>
            </a:r>
            <a:r>
              <a:rPr lang="en-US" sz="1300" dirty="0"/>
              <a:t>you</a:t>
            </a:r>
            <a:r>
              <a:rPr lang="en-US" sz="1300" dirty="0" smtClean="0"/>
              <a:t>.</a:t>
            </a:r>
          </a:p>
          <a:p>
            <a:pPr marL="0" indent="0" algn="r" rtl="1">
              <a:buNone/>
            </a:pPr>
            <a:endParaRPr lang="en-US" sz="1400" dirty="0" smtClean="0"/>
          </a:p>
          <a:p>
            <a:pPr marL="0" indent="0" algn="r" rtl="1">
              <a:buNone/>
            </a:pPr>
            <a:r>
              <a:rPr lang="he-IL" sz="1400" dirty="0"/>
              <a:t>(כב) </a:t>
            </a:r>
            <a:r>
              <a:rPr lang="he-IL" sz="1400" dirty="0" smtClean="0"/>
              <a:t>כִּי֩ </a:t>
            </a:r>
            <a:r>
              <a:rPr lang="he-IL" sz="1400" dirty="0"/>
              <a:t>אִם־שָׁמֹ֨ר תִּשְׁמְר֜וּן אֶת־כׇּל־הַמִּצְוָ֣ה הַזֹּ֗את אֲשֶׁ֧ר אָנֹכִ֛י מְצַוֶּ֥ה אֶתְכֶ֖ם לַעֲשֹׂתָ֑הּ לְאַהֲבָ֞ה </a:t>
            </a:r>
            <a:r>
              <a:rPr lang="he-IL" sz="1400" dirty="0" smtClean="0"/>
              <a:t>אֶת</a:t>
            </a:r>
            <a:r>
              <a:rPr lang="en-US" sz="1400" dirty="0" smtClean="0"/>
              <a:t> </a:t>
            </a:r>
            <a:r>
              <a:rPr lang="he-IL" sz="1400" dirty="0"/>
              <a:t>ה’</a:t>
            </a:r>
            <a:r>
              <a:rPr lang="he-IL" sz="1400" dirty="0" smtClean="0"/>
              <a:t> </a:t>
            </a:r>
            <a:r>
              <a:rPr lang="he-IL" sz="1400" dirty="0"/>
              <a:t>אֱלֹהֵיכֶ֛ם לָלֶ֥כֶת בְּכׇל־דְּרָכָ֖יו וּלְדׇבְקָה־בֽוֹ</a:t>
            </a:r>
            <a:r>
              <a:rPr lang="he-IL" sz="1400" dirty="0" smtClean="0"/>
              <a:t>׃</a:t>
            </a:r>
            <a:endParaRPr lang="en-US" sz="1400" dirty="0" smtClean="0"/>
          </a:p>
          <a:p>
            <a:pPr marL="0" indent="0" algn="r" rtl="1">
              <a:buNone/>
            </a:pPr>
            <a:r>
              <a:rPr lang="he-IL" sz="1400" dirty="0"/>
              <a:t>(כג) וְהוֹרִ֧ישׁ ה’ </a:t>
            </a:r>
            <a:r>
              <a:rPr lang="he-IL" sz="1400" dirty="0" smtClean="0"/>
              <a:t>אֶת־כׇּל־הַגּוֹיִ֥ם </a:t>
            </a:r>
            <a:r>
              <a:rPr lang="he-IL" sz="1400" dirty="0"/>
              <a:t>הָאֵ֖לֶּה מִלִּפְנֵיכֶ֑ם וִֽירִשְׁתֶּ֣ם גּוֹיִ֔ם גְּדֹלִ֥ים וַעֲצֻמִ֖ים מִכֶּֽם</a:t>
            </a:r>
            <a:r>
              <a:rPr lang="he-IL" sz="1400" dirty="0" smtClean="0"/>
              <a:t>׃</a:t>
            </a:r>
            <a:endParaRPr lang="en-US" sz="1400" dirty="0" smtClean="0"/>
          </a:p>
          <a:p>
            <a:pPr marL="0" indent="0" algn="r" rtl="1">
              <a:buNone/>
            </a:pPr>
            <a:r>
              <a:rPr lang="he-IL" sz="1400" dirty="0"/>
              <a:t>(כד) כׇּל־הַמָּק֗וֹם אֲשֶׁ֨ר תִּדְרֹ֧ךְ כַּֽף־רַגְלְכֶ֛ם בּ֖וֹ לָכֶ֣ם יִהְיֶ֑ה </a:t>
            </a:r>
            <a:r>
              <a:rPr lang="en-US" sz="1400" dirty="0" smtClean="0"/>
              <a:t>…</a:t>
            </a:r>
          </a:p>
          <a:p>
            <a:pPr marL="0" indent="0" algn="r" rtl="1">
              <a:buNone/>
            </a:pPr>
            <a:r>
              <a:rPr lang="he-IL" sz="1400" dirty="0"/>
              <a:t>(כה) לֹא־יִתְיַצֵּ֥ב אִ֖ישׁ בִּפְנֵיכֶ֑ם פַּחְדְּכֶ֨ם וּמוֹרַֽאֲכֶ֜ם יִתֵּ֣ן׀ ה’ </a:t>
            </a:r>
            <a:r>
              <a:rPr lang="he-IL" sz="1400" dirty="0" smtClean="0"/>
              <a:t>אֱלֹֽהֵיכֶ֗ם </a:t>
            </a:r>
            <a:r>
              <a:rPr lang="he-IL" sz="1400" dirty="0"/>
              <a:t>עַל־פְּנֵ֤י כׇל־הָאָ֙רֶץ֙ אֲשֶׁ֣ר תִּדְרְכוּ־בָ֔הּ כַּאֲשֶׁ֖ר דִּבֶּ֥ר לָכֶֽם׃</a:t>
            </a:r>
            <a:endParaRPr lang="en-US" sz="1400" dirty="0" smtClean="0"/>
          </a:p>
          <a:p>
            <a:pPr marL="0" indent="0" algn="just">
              <a:buNone/>
            </a:pPr>
            <a:r>
              <a:rPr lang="en-US" sz="1300" dirty="0"/>
              <a:t>(22) For if you shall diligently keep all this commandment which I command you, to do it, to love </a:t>
            </a:r>
            <a:r>
              <a:rPr lang="he-IL" sz="1200" dirty="0"/>
              <a:t>ה’ </a:t>
            </a:r>
            <a:r>
              <a:rPr lang="en-US" sz="1300" dirty="0" smtClean="0"/>
              <a:t>your </a:t>
            </a:r>
            <a:r>
              <a:rPr lang="en-US" sz="1300" dirty="0"/>
              <a:t>God, to walk in all his ways, and to cling to him</a:t>
            </a:r>
            <a:r>
              <a:rPr lang="en-US" sz="1300" dirty="0" smtClean="0"/>
              <a:t>; </a:t>
            </a:r>
            <a:r>
              <a:rPr lang="en-US" sz="1300" dirty="0"/>
              <a:t>(23) then will </a:t>
            </a:r>
            <a:r>
              <a:rPr lang="he-IL" sz="1200" dirty="0" smtClean="0"/>
              <a:t>ה</a:t>
            </a:r>
            <a:r>
              <a:rPr lang="he-IL" sz="1200" dirty="0"/>
              <a:t>’ </a:t>
            </a:r>
            <a:r>
              <a:rPr lang="en-US" sz="1200" dirty="0" smtClean="0"/>
              <a:t> </a:t>
            </a:r>
            <a:r>
              <a:rPr lang="en-US" sz="1300" dirty="0" smtClean="0"/>
              <a:t>drive </a:t>
            </a:r>
            <a:r>
              <a:rPr lang="en-US" sz="1300" dirty="0"/>
              <a:t>out all these nations from before you, and you shall dispossess nations greater and mightier than yourselves</a:t>
            </a:r>
            <a:r>
              <a:rPr lang="en-US" sz="1300" dirty="0" smtClean="0"/>
              <a:t>. </a:t>
            </a:r>
            <a:r>
              <a:rPr lang="en-US" sz="1300" dirty="0"/>
              <a:t>(24) Every place whereon the sole of your foot shall tread shall be yours</a:t>
            </a:r>
            <a:r>
              <a:rPr lang="en-US" sz="1300" dirty="0" smtClean="0"/>
              <a:t>: </a:t>
            </a:r>
            <a:r>
              <a:rPr lang="en-US" sz="1300" dirty="0"/>
              <a:t>(25) No man shall be able to stand before you: </a:t>
            </a:r>
            <a:r>
              <a:rPr lang="he-IL" sz="1200" dirty="0"/>
              <a:t>ה’ </a:t>
            </a:r>
            <a:r>
              <a:rPr lang="en-US" sz="1300" dirty="0" smtClean="0"/>
              <a:t>your </a:t>
            </a:r>
            <a:r>
              <a:rPr lang="en-US" sz="1300" dirty="0"/>
              <a:t>God shall lay the fear of you and the dread of you on all the land that you shall tread on, as He has spoken to you</a:t>
            </a:r>
            <a:endParaRPr lang="en-US" sz="1300" dirty="0" smtClean="0"/>
          </a:p>
        </p:txBody>
      </p:sp>
    </p:spTree>
    <p:extLst>
      <p:ext uri="{BB962C8B-B14F-4D97-AF65-F5344CB8AC3E}">
        <p14:creationId xmlns:p14="http://schemas.microsoft.com/office/powerpoint/2010/main" val="29404725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380" y="116632"/>
            <a:ext cx="8229600" cy="1143000"/>
          </a:xfrm>
        </p:spPr>
        <p:txBody>
          <a:bodyPr>
            <a:normAutofit fontScale="90000"/>
          </a:bodyPr>
          <a:lstStyle/>
          <a:p>
            <a:r>
              <a:rPr lang="en-US" b="1" dirty="0" err="1" smtClean="0">
                <a:solidFill>
                  <a:srgbClr val="A793BF"/>
                </a:solidFill>
              </a:rPr>
              <a:t>Yehoshua</a:t>
            </a:r>
            <a:r>
              <a:rPr lang="en-US" b="1" dirty="0" smtClean="0">
                <a:solidFill>
                  <a:srgbClr val="A793BF"/>
                </a:solidFill>
              </a:rPr>
              <a:t> </a:t>
            </a:r>
            <a:r>
              <a:rPr lang="en-US" b="1" dirty="0" err="1">
                <a:solidFill>
                  <a:srgbClr val="A793BF"/>
                </a:solidFill>
              </a:rPr>
              <a:t>Perek</a:t>
            </a:r>
            <a:r>
              <a:rPr lang="en-US" b="1" dirty="0">
                <a:solidFill>
                  <a:srgbClr val="A793BF"/>
                </a:solidFill>
              </a:rPr>
              <a:t> 6</a:t>
            </a:r>
            <a:r>
              <a:rPr lang="en-US" dirty="0" smtClean="0">
                <a:solidFill>
                  <a:srgbClr val="A793BF"/>
                </a:solidFill>
              </a:rPr>
              <a:t/>
            </a:r>
            <a:br>
              <a:rPr lang="en-US" dirty="0" smtClean="0">
                <a:solidFill>
                  <a:srgbClr val="A793BF"/>
                </a:solidFill>
              </a:rPr>
            </a:br>
            <a:r>
              <a:rPr lang="en-US" sz="3100" b="1" dirty="0" smtClean="0">
                <a:solidFill>
                  <a:srgbClr val="A793BF"/>
                </a:solidFill>
              </a:rPr>
              <a:t>16</a:t>
            </a:r>
            <a:r>
              <a:rPr lang="en-US" sz="3100" b="1" baseline="30000" dirty="0" smtClean="0">
                <a:solidFill>
                  <a:srgbClr val="A793BF"/>
                </a:solidFill>
              </a:rPr>
              <a:t>th</a:t>
            </a:r>
            <a:r>
              <a:rPr lang="en-US" sz="3100" b="1" dirty="0" smtClean="0">
                <a:solidFill>
                  <a:srgbClr val="A793BF"/>
                </a:solidFill>
              </a:rPr>
              <a:t> </a:t>
            </a:r>
            <a:r>
              <a:rPr lang="en-US" sz="3100" b="1" dirty="0">
                <a:solidFill>
                  <a:srgbClr val="A793BF"/>
                </a:solidFill>
              </a:rPr>
              <a:t>of Nissan - </a:t>
            </a:r>
            <a:r>
              <a:rPr lang="he-IL" sz="3100" b="1" dirty="0">
                <a:solidFill>
                  <a:srgbClr val="A793BF"/>
                </a:solidFill>
              </a:rPr>
              <a:t>טז' ניסן</a:t>
            </a:r>
            <a:endParaRPr lang="en-US" sz="3100" b="1" dirty="0">
              <a:solidFill>
                <a:srgbClr val="A793BF"/>
              </a:solidFill>
            </a:endParaRPr>
          </a:p>
        </p:txBody>
      </p:sp>
      <p:sp>
        <p:nvSpPr>
          <p:cNvPr id="3" name="Content Placeholder 2"/>
          <p:cNvSpPr>
            <a:spLocks noGrp="1"/>
          </p:cNvSpPr>
          <p:nvPr>
            <p:ph idx="1"/>
          </p:nvPr>
        </p:nvSpPr>
        <p:spPr>
          <a:xfrm>
            <a:off x="107504" y="2132856"/>
            <a:ext cx="9144000" cy="3789040"/>
          </a:xfrm>
        </p:spPr>
        <p:txBody>
          <a:bodyPr>
            <a:normAutofit fontScale="92500" lnSpcReduction="10000"/>
          </a:bodyPr>
          <a:lstStyle/>
          <a:p>
            <a:pPr marL="0" indent="0">
              <a:buNone/>
            </a:pPr>
            <a:r>
              <a:rPr lang="en-US" sz="2400" i="1" dirty="0" smtClean="0">
                <a:solidFill>
                  <a:srgbClr val="8064A2"/>
                </a:solidFill>
              </a:rPr>
              <a:t>Q:</a:t>
            </a:r>
            <a:r>
              <a:rPr lang="en-US" sz="2400" dirty="0" smtClean="0">
                <a:solidFill>
                  <a:srgbClr val="8064A2"/>
                </a:solidFill>
              </a:rPr>
              <a:t> WHAT was the procession of </a:t>
            </a:r>
            <a:r>
              <a:rPr lang="en-US" sz="2400" dirty="0" err="1" smtClean="0">
                <a:solidFill>
                  <a:srgbClr val="8064A2"/>
                </a:solidFill>
              </a:rPr>
              <a:t>Yehoshua</a:t>
            </a:r>
            <a:r>
              <a:rPr lang="en-US" sz="2400" dirty="0" smtClean="0">
                <a:solidFill>
                  <a:srgbClr val="8064A2"/>
                </a:solidFill>
              </a:rPr>
              <a:t> and B”Y encircling  </a:t>
            </a:r>
            <a:r>
              <a:rPr lang="he-IL" sz="2400" dirty="0" smtClean="0">
                <a:solidFill>
                  <a:srgbClr val="8064A2"/>
                </a:solidFill>
              </a:rPr>
              <a:t>יריחו</a:t>
            </a:r>
            <a:r>
              <a:rPr lang="en-US" sz="2400" dirty="0" smtClean="0">
                <a:solidFill>
                  <a:srgbClr val="8064A2"/>
                </a:solidFill>
              </a:rPr>
              <a:t> ? </a:t>
            </a:r>
          </a:p>
          <a:p>
            <a:pPr marL="0" indent="0">
              <a:buNone/>
            </a:pPr>
            <a:endParaRPr lang="en-US" sz="2400" dirty="0" smtClean="0">
              <a:solidFill>
                <a:srgbClr val="8064A2"/>
              </a:solidFill>
            </a:endParaRPr>
          </a:p>
          <a:p>
            <a:pPr marL="0" indent="0">
              <a:buNone/>
            </a:pPr>
            <a:r>
              <a:rPr lang="en-US" sz="2400" i="1" dirty="0">
                <a:solidFill>
                  <a:srgbClr val="8064A2"/>
                </a:solidFill>
              </a:rPr>
              <a:t>Q:</a:t>
            </a:r>
            <a:r>
              <a:rPr lang="en-US" sz="2400" dirty="0" smtClean="0">
                <a:solidFill>
                  <a:srgbClr val="8064A2"/>
                </a:solidFill>
              </a:rPr>
              <a:t> HOW MANY times did they circle  </a:t>
            </a:r>
            <a:r>
              <a:rPr lang="he-IL" sz="2400" dirty="0" smtClean="0">
                <a:solidFill>
                  <a:srgbClr val="8064A2"/>
                </a:solidFill>
              </a:rPr>
              <a:t>יריחו</a:t>
            </a:r>
            <a:r>
              <a:rPr lang="en-US" sz="2400" dirty="0" smtClean="0">
                <a:solidFill>
                  <a:srgbClr val="8064A2"/>
                </a:solidFill>
              </a:rPr>
              <a:t> ? For how many days? </a:t>
            </a:r>
          </a:p>
          <a:p>
            <a:pPr marL="0" indent="0">
              <a:buNone/>
            </a:pPr>
            <a:endParaRPr lang="en-US" sz="2400" i="1" dirty="0" smtClean="0">
              <a:solidFill>
                <a:srgbClr val="8064A2"/>
              </a:solidFill>
            </a:endParaRPr>
          </a:p>
          <a:p>
            <a:pPr marL="0" indent="0">
              <a:buNone/>
            </a:pPr>
            <a:r>
              <a:rPr lang="en-US" sz="2400" i="1" dirty="0" smtClean="0">
                <a:solidFill>
                  <a:srgbClr val="8064A2"/>
                </a:solidFill>
              </a:rPr>
              <a:t>Q:</a:t>
            </a:r>
            <a:r>
              <a:rPr lang="en-US" sz="2400" dirty="0" smtClean="0">
                <a:solidFill>
                  <a:srgbClr val="8064A2"/>
                </a:solidFill>
              </a:rPr>
              <a:t> WHAT day of the week was the 7</a:t>
            </a:r>
            <a:r>
              <a:rPr lang="en-US" sz="2400" baseline="30000" dirty="0" smtClean="0">
                <a:solidFill>
                  <a:srgbClr val="8064A2"/>
                </a:solidFill>
              </a:rPr>
              <a:t>th</a:t>
            </a:r>
            <a:r>
              <a:rPr lang="en-US" sz="2400" dirty="0" smtClean="0">
                <a:solidFill>
                  <a:srgbClr val="8064A2"/>
                </a:solidFill>
              </a:rPr>
              <a:t> day of B”Y circling  </a:t>
            </a:r>
            <a:r>
              <a:rPr lang="he-IL" sz="2400" dirty="0" smtClean="0">
                <a:solidFill>
                  <a:srgbClr val="8064A2"/>
                </a:solidFill>
              </a:rPr>
              <a:t>יריחו</a:t>
            </a:r>
            <a:r>
              <a:rPr lang="en-US" sz="2400" dirty="0" smtClean="0">
                <a:solidFill>
                  <a:srgbClr val="8064A2"/>
                </a:solidFill>
              </a:rPr>
              <a:t> </a:t>
            </a:r>
            <a:r>
              <a:rPr lang="en-US" sz="2100" dirty="0" smtClean="0">
                <a:solidFill>
                  <a:srgbClr val="8064A2"/>
                </a:solidFill>
              </a:rPr>
              <a:t>(</a:t>
            </a:r>
            <a:r>
              <a:rPr lang="en-US" sz="1700" dirty="0" smtClean="0">
                <a:solidFill>
                  <a:srgbClr val="8064A2"/>
                </a:solidFill>
              </a:rPr>
              <a:t>according to</a:t>
            </a:r>
            <a:r>
              <a:rPr lang="he-IL" sz="1700" dirty="0" smtClean="0">
                <a:solidFill>
                  <a:srgbClr val="8064A2"/>
                </a:solidFill>
              </a:rPr>
              <a:t>רש״י </a:t>
            </a:r>
            <a:r>
              <a:rPr lang="en-US" sz="2100" dirty="0" smtClean="0">
                <a:solidFill>
                  <a:srgbClr val="8064A2"/>
                </a:solidFill>
              </a:rPr>
              <a:t>)</a:t>
            </a:r>
            <a:r>
              <a:rPr lang="en-US" sz="2400" dirty="0" smtClean="0">
                <a:solidFill>
                  <a:srgbClr val="8064A2"/>
                </a:solidFill>
              </a:rPr>
              <a:t>? </a:t>
            </a:r>
          </a:p>
          <a:p>
            <a:pPr marL="0" indent="0">
              <a:buNone/>
            </a:pPr>
            <a:endParaRPr lang="en-US" sz="2400" i="1" dirty="0" smtClean="0">
              <a:solidFill>
                <a:srgbClr val="8064A2"/>
              </a:solidFill>
            </a:endParaRPr>
          </a:p>
          <a:p>
            <a:pPr marL="0" indent="0">
              <a:buNone/>
            </a:pPr>
            <a:r>
              <a:rPr lang="en-US" sz="2400" i="1" dirty="0" smtClean="0">
                <a:solidFill>
                  <a:srgbClr val="8064A2"/>
                </a:solidFill>
              </a:rPr>
              <a:t>Q:</a:t>
            </a:r>
            <a:r>
              <a:rPr lang="en-US" sz="2400" dirty="0" smtClean="0">
                <a:solidFill>
                  <a:srgbClr val="8064A2"/>
                </a:solidFill>
              </a:rPr>
              <a:t> WHAT was the sign (</a:t>
            </a:r>
            <a:r>
              <a:rPr lang="en-US" sz="1900" dirty="0" smtClean="0">
                <a:solidFill>
                  <a:srgbClr val="8064A2"/>
                </a:solidFill>
              </a:rPr>
              <a:t>more specifically, the sound</a:t>
            </a:r>
            <a:r>
              <a:rPr lang="en-US" sz="2400" dirty="0" smtClean="0">
                <a:solidFill>
                  <a:srgbClr val="8064A2"/>
                </a:solidFill>
              </a:rPr>
              <a:t>) for the walls of </a:t>
            </a:r>
            <a:r>
              <a:rPr lang="he-IL" sz="2400" dirty="0" smtClean="0">
                <a:solidFill>
                  <a:srgbClr val="8064A2"/>
                </a:solidFill>
              </a:rPr>
              <a:t>יריחו</a:t>
            </a:r>
            <a:r>
              <a:rPr lang="en-US" sz="2400" dirty="0" smtClean="0">
                <a:solidFill>
                  <a:srgbClr val="8064A2"/>
                </a:solidFill>
              </a:rPr>
              <a:t> to fall?</a:t>
            </a:r>
          </a:p>
          <a:p>
            <a:pPr marL="0" indent="0">
              <a:buNone/>
            </a:pPr>
            <a:endParaRPr lang="en-US" sz="2400" dirty="0" smtClean="0">
              <a:solidFill>
                <a:srgbClr val="8064A2"/>
              </a:solidFill>
            </a:endParaRPr>
          </a:p>
          <a:p>
            <a:pPr marL="0" indent="0">
              <a:buNone/>
            </a:pPr>
            <a:r>
              <a:rPr lang="en-US" sz="2400" i="1" dirty="0" smtClean="0">
                <a:solidFill>
                  <a:srgbClr val="8064A2"/>
                </a:solidFill>
              </a:rPr>
              <a:t>Q:</a:t>
            </a:r>
            <a:r>
              <a:rPr lang="en-US" sz="2400" dirty="0" smtClean="0">
                <a:solidFill>
                  <a:srgbClr val="8064A2"/>
                </a:solidFill>
              </a:rPr>
              <a:t> WHO did B”Y kill in </a:t>
            </a:r>
            <a:r>
              <a:rPr lang="he-IL" sz="2400" dirty="0">
                <a:solidFill>
                  <a:srgbClr val="8064A2"/>
                </a:solidFill>
              </a:rPr>
              <a:t>יריחו</a:t>
            </a:r>
            <a:r>
              <a:rPr lang="en-US" sz="2400" dirty="0" smtClean="0">
                <a:solidFill>
                  <a:srgbClr val="8064A2"/>
                </a:solidFill>
              </a:rPr>
              <a:t>? Whose lives did </a:t>
            </a:r>
            <a:r>
              <a:rPr lang="en-US" sz="2400" dirty="0">
                <a:solidFill>
                  <a:srgbClr val="8064A2"/>
                </a:solidFill>
              </a:rPr>
              <a:t>B”Y </a:t>
            </a:r>
            <a:r>
              <a:rPr lang="en-US" sz="2400" dirty="0" smtClean="0">
                <a:solidFill>
                  <a:srgbClr val="8064A2"/>
                </a:solidFill>
              </a:rPr>
              <a:t>spare </a:t>
            </a:r>
            <a:r>
              <a:rPr lang="en-US" sz="2400" dirty="0">
                <a:solidFill>
                  <a:srgbClr val="8064A2"/>
                </a:solidFill>
              </a:rPr>
              <a:t>in </a:t>
            </a:r>
            <a:r>
              <a:rPr lang="he-IL" sz="2400" dirty="0" smtClean="0">
                <a:solidFill>
                  <a:srgbClr val="8064A2"/>
                </a:solidFill>
              </a:rPr>
              <a:t>יריחו</a:t>
            </a:r>
            <a:r>
              <a:rPr lang="en-US" sz="2400" dirty="0" smtClean="0">
                <a:solidFill>
                  <a:srgbClr val="8064A2"/>
                </a:solidFill>
              </a:rPr>
              <a:t> and WHY? </a:t>
            </a:r>
          </a:p>
          <a:p>
            <a:pPr marL="0" indent="0">
              <a:buNone/>
            </a:pPr>
            <a:r>
              <a:rPr lang="en-US" sz="2400" dirty="0">
                <a:solidFill>
                  <a:srgbClr val="8064A2"/>
                </a:solidFill>
              </a:rPr>
              <a:t> </a:t>
            </a:r>
            <a:r>
              <a:rPr lang="en-US" sz="2400" dirty="0" smtClean="0">
                <a:solidFill>
                  <a:srgbClr val="8064A2"/>
                </a:solidFill>
              </a:rPr>
              <a:t>    WHY was the city burnt?</a:t>
            </a:r>
          </a:p>
          <a:p>
            <a:pPr marL="0" indent="0">
              <a:buNone/>
            </a:pPr>
            <a:endParaRPr lang="en-US" sz="1800" dirty="0" smtClean="0"/>
          </a:p>
          <a:p>
            <a:pPr marL="0" indent="0">
              <a:buNone/>
            </a:pPr>
            <a:endParaRPr lang="en-US" sz="1800" dirty="0" smtClean="0"/>
          </a:p>
          <a:p>
            <a:pPr marL="0" indent="0">
              <a:buNone/>
            </a:pPr>
            <a:endParaRPr lang="en-US" sz="2400" dirty="0" smtClean="0"/>
          </a:p>
          <a:p>
            <a:pPr marL="0" indent="0">
              <a:buNone/>
            </a:pPr>
            <a:endParaRPr lang="en-US" sz="2400" dirty="0" smtClean="0"/>
          </a:p>
          <a:p>
            <a:pPr marL="0" indent="0">
              <a:buNone/>
            </a:pPr>
            <a:endParaRPr lang="en-US" sz="2400" dirty="0"/>
          </a:p>
          <a:p>
            <a:pPr marL="0" indent="0">
              <a:buNone/>
            </a:pPr>
            <a:endParaRPr lang="en-US" sz="2400" dirty="0" smtClean="0"/>
          </a:p>
        </p:txBody>
      </p:sp>
      <p:sp>
        <p:nvSpPr>
          <p:cNvPr id="6" name="Rectangle 5"/>
          <p:cNvSpPr/>
          <p:nvPr/>
        </p:nvSpPr>
        <p:spPr>
          <a:xfrm>
            <a:off x="2987824" y="1296129"/>
            <a:ext cx="2731197" cy="461665"/>
          </a:xfrm>
          <a:prstGeom prst="rect">
            <a:avLst/>
          </a:prstGeom>
        </p:spPr>
        <p:txBody>
          <a:bodyPr wrap="none">
            <a:spAutoFit/>
          </a:bodyPr>
          <a:lstStyle/>
          <a:p>
            <a:pPr marL="285750" indent="-285750">
              <a:buFont typeface="Arial" pitchFamily="34" charset="0"/>
              <a:buChar char="•"/>
            </a:pPr>
            <a:r>
              <a:rPr lang="en-US" sz="2400" dirty="0"/>
              <a:t>B”Y </a:t>
            </a:r>
            <a:r>
              <a:rPr lang="en-US" sz="2400" dirty="0" smtClean="0"/>
              <a:t>conquer  </a:t>
            </a:r>
            <a:r>
              <a:rPr lang="he-IL" sz="2400" dirty="0" smtClean="0"/>
              <a:t>יריחו</a:t>
            </a:r>
            <a:endParaRPr lang="en-US" sz="2400" dirty="0"/>
          </a:p>
        </p:txBody>
      </p:sp>
    </p:spTree>
    <p:extLst>
      <p:ext uri="{BB962C8B-B14F-4D97-AF65-F5344CB8AC3E}">
        <p14:creationId xmlns:p14="http://schemas.microsoft.com/office/powerpoint/2010/main" val="35641736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solidFill>
                  <a:srgbClr val="A793BF"/>
                </a:solidFill>
              </a:rPr>
              <a:t>Yehoshua</a:t>
            </a:r>
            <a:r>
              <a:rPr lang="en-US" b="1" dirty="0" smtClean="0">
                <a:solidFill>
                  <a:srgbClr val="A793BF"/>
                </a:solidFill>
              </a:rPr>
              <a:t> </a:t>
            </a:r>
            <a:r>
              <a:rPr lang="en-US" b="1" dirty="0" err="1" smtClean="0">
                <a:solidFill>
                  <a:srgbClr val="A793BF"/>
                </a:solidFill>
              </a:rPr>
              <a:t>Perek</a:t>
            </a:r>
            <a:r>
              <a:rPr lang="en-US" b="1" dirty="0" smtClean="0">
                <a:solidFill>
                  <a:srgbClr val="A793BF"/>
                </a:solidFill>
              </a:rPr>
              <a:t> 7</a:t>
            </a:r>
            <a:endParaRPr lang="en-US" b="1" dirty="0">
              <a:solidFill>
                <a:srgbClr val="A793BF"/>
              </a:solidFill>
            </a:endParaRPr>
          </a:p>
        </p:txBody>
      </p:sp>
      <p:sp>
        <p:nvSpPr>
          <p:cNvPr id="3" name="Content Placeholder 2"/>
          <p:cNvSpPr>
            <a:spLocks noGrp="1"/>
          </p:cNvSpPr>
          <p:nvPr>
            <p:ph idx="1"/>
          </p:nvPr>
        </p:nvSpPr>
        <p:spPr>
          <a:xfrm>
            <a:off x="209934" y="4509120"/>
            <a:ext cx="8496944" cy="1872208"/>
          </a:xfrm>
        </p:spPr>
        <p:txBody>
          <a:bodyPr>
            <a:noAutofit/>
          </a:bodyPr>
          <a:lstStyle/>
          <a:p>
            <a:pPr marL="0" indent="0">
              <a:buNone/>
            </a:pPr>
            <a:r>
              <a:rPr lang="en-US" sz="2400" i="1" dirty="0" smtClean="0">
                <a:solidFill>
                  <a:srgbClr val="8064A2"/>
                </a:solidFill>
              </a:rPr>
              <a:t>Q: </a:t>
            </a:r>
            <a:r>
              <a:rPr lang="en-US" sz="2400" dirty="0" smtClean="0">
                <a:solidFill>
                  <a:srgbClr val="8064A2"/>
                </a:solidFill>
              </a:rPr>
              <a:t>HOW many men did </a:t>
            </a:r>
            <a:r>
              <a:rPr lang="he-IL" sz="2400" dirty="0">
                <a:solidFill>
                  <a:srgbClr val="8064A2"/>
                </a:solidFill>
              </a:rPr>
              <a:t>יהושע </a:t>
            </a:r>
            <a:r>
              <a:rPr lang="en-US" sz="2400" dirty="0" smtClean="0">
                <a:solidFill>
                  <a:srgbClr val="8064A2"/>
                </a:solidFill>
              </a:rPr>
              <a:t> send to </a:t>
            </a:r>
            <a:r>
              <a:rPr lang="he-IL" sz="2400" dirty="0" smtClean="0">
                <a:solidFill>
                  <a:srgbClr val="8064A2"/>
                </a:solidFill>
              </a:rPr>
              <a:t>עי</a:t>
            </a:r>
            <a:r>
              <a:rPr lang="en-US" sz="2400" dirty="0" smtClean="0">
                <a:solidFill>
                  <a:srgbClr val="8064A2"/>
                </a:solidFill>
              </a:rPr>
              <a:t> ? And WHAT did he send </a:t>
            </a:r>
          </a:p>
          <a:p>
            <a:pPr marL="0" indent="0">
              <a:buNone/>
            </a:pPr>
            <a:r>
              <a:rPr lang="en-US" sz="2400" dirty="0">
                <a:solidFill>
                  <a:srgbClr val="8064A2"/>
                </a:solidFill>
              </a:rPr>
              <a:t> </a:t>
            </a:r>
            <a:r>
              <a:rPr lang="en-US" sz="2400" dirty="0" smtClean="0">
                <a:solidFill>
                  <a:srgbClr val="8064A2"/>
                </a:solidFill>
              </a:rPr>
              <a:t>     the men to </a:t>
            </a:r>
            <a:r>
              <a:rPr lang="en-US" sz="2400" dirty="0">
                <a:solidFill>
                  <a:srgbClr val="8064A2"/>
                </a:solidFill>
              </a:rPr>
              <a:t>do? </a:t>
            </a:r>
            <a:endParaRPr lang="en-US" sz="2400" dirty="0" smtClean="0">
              <a:solidFill>
                <a:srgbClr val="8064A2"/>
              </a:solidFill>
            </a:endParaRPr>
          </a:p>
          <a:p>
            <a:pPr marL="0" indent="0">
              <a:buNone/>
            </a:pPr>
            <a:r>
              <a:rPr lang="en-US" sz="2400" i="1" dirty="0" smtClean="0">
                <a:solidFill>
                  <a:srgbClr val="8064A2"/>
                </a:solidFill>
              </a:rPr>
              <a:t>Q: </a:t>
            </a:r>
            <a:r>
              <a:rPr lang="en-US" sz="2400" dirty="0" smtClean="0">
                <a:solidFill>
                  <a:srgbClr val="8064A2"/>
                </a:solidFill>
              </a:rPr>
              <a:t>WHY did '</a:t>
            </a:r>
            <a:r>
              <a:rPr lang="he-IL" sz="2400" dirty="0" smtClean="0">
                <a:solidFill>
                  <a:srgbClr val="8064A2"/>
                </a:solidFill>
              </a:rPr>
              <a:t>ה</a:t>
            </a:r>
            <a:r>
              <a:rPr lang="en-US" sz="2400" dirty="0" smtClean="0">
                <a:solidFill>
                  <a:srgbClr val="8064A2"/>
                </a:solidFill>
              </a:rPr>
              <a:t> say that </a:t>
            </a:r>
            <a:r>
              <a:rPr lang="en-US" sz="2400" dirty="0" err="1" smtClean="0">
                <a:solidFill>
                  <a:srgbClr val="8064A2"/>
                </a:solidFill>
              </a:rPr>
              <a:t>Yisrael</a:t>
            </a:r>
            <a:r>
              <a:rPr lang="en-US" sz="2400" dirty="0">
                <a:solidFill>
                  <a:srgbClr val="8064A2"/>
                </a:solidFill>
              </a:rPr>
              <a:t>  sinned? </a:t>
            </a:r>
            <a:r>
              <a:rPr lang="en-US" sz="2400" dirty="0" smtClean="0">
                <a:solidFill>
                  <a:srgbClr val="8064A2"/>
                </a:solidFill>
              </a:rPr>
              <a:t> What was the sin?</a:t>
            </a:r>
          </a:p>
          <a:p>
            <a:pPr marL="0" indent="0">
              <a:buNone/>
            </a:pPr>
            <a:r>
              <a:rPr lang="en-US" sz="2400" i="1" dirty="0">
                <a:solidFill>
                  <a:srgbClr val="8064A2"/>
                </a:solidFill>
              </a:rPr>
              <a:t>Q: </a:t>
            </a:r>
            <a:r>
              <a:rPr lang="en-US" sz="2400" dirty="0" smtClean="0">
                <a:solidFill>
                  <a:srgbClr val="8064A2"/>
                </a:solidFill>
              </a:rPr>
              <a:t>WHAT happened </a:t>
            </a:r>
            <a:r>
              <a:rPr lang="en-US" sz="2400" dirty="0">
                <a:solidFill>
                  <a:srgbClr val="8064A2"/>
                </a:solidFill>
              </a:rPr>
              <a:t>to </a:t>
            </a:r>
            <a:r>
              <a:rPr lang="en-US" sz="2400" dirty="0" err="1" smtClean="0">
                <a:solidFill>
                  <a:srgbClr val="8064A2"/>
                </a:solidFill>
              </a:rPr>
              <a:t>Achan</a:t>
            </a:r>
            <a:r>
              <a:rPr lang="en-US" sz="2400" dirty="0" smtClean="0">
                <a:solidFill>
                  <a:srgbClr val="8064A2"/>
                </a:solidFill>
              </a:rPr>
              <a:t>, the person who sinned? </a:t>
            </a:r>
          </a:p>
          <a:p>
            <a:pPr marL="0" indent="0">
              <a:buNone/>
            </a:pPr>
            <a:r>
              <a:rPr lang="en-US" sz="2400" i="1" dirty="0" smtClean="0">
                <a:solidFill>
                  <a:srgbClr val="8064A2"/>
                </a:solidFill>
              </a:rPr>
              <a:t>Q</a:t>
            </a:r>
            <a:r>
              <a:rPr lang="en-US" sz="2400" i="1" dirty="0">
                <a:solidFill>
                  <a:srgbClr val="8064A2"/>
                </a:solidFill>
              </a:rPr>
              <a:t>:</a:t>
            </a:r>
            <a:r>
              <a:rPr lang="en-US" sz="2400" dirty="0" smtClean="0">
                <a:solidFill>
                  <a:srgbClr val="8064A2"/>
                </a:solidFill>
              </a:rPr>
              <a:t> WHY was this tragedy a big blow for B”Y?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211612"/>
            <a:ext cx="4320480" cy="3167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09934" y="1340768"/>
            <a:ext cx="7992888" cy="2308324"/>
          </a:xfrm>
          <a:prstGeom prst="rect">
            <a:avLst/>
          </a:prstGeom>
        </p:spPr>
        <p:txBody>
          <a:bodyPr wrap="square">
            <a:spAutoFit/>
          </a:bodyPr>
          <a:lstStyle/>
          <a:p>
            <a:pPr marL="285750" indent="-285750">
              <a:buFont typeface="Arial" pitchFamily="34" charset="0"/>
              <a:buChar char="•"/>
            </a:pPr>
            <a:r>
              <a:rPr lang="en-US" sz="2400" dirty="0"/>
              <a:t>B”Y go to conquer  </a:t>
            </a:r>
            <a:r>
              <a:rPr lang="he-IL" sz="2400" dirty="0" smtClean="0"/>
              <a:t>עי</a:t>
            </a:r>
            <a:endParaRPr lang="en-US" sz="2400" dirty="0" smtClean="0"/>
          </a:p>
          <a:p>
            <a:pPr marL="285750" indent="-285750">
              <a:buFont typeface="Arial" pitchFamily="34" charset="0"/>
              <a:buChar char="•"/>
            </a:pPr>
            <a:endParaRPr lang="en-US" sz="2400" dirty="0"/>
          </a:p>
          <a:p>
            <a:pPr marL="285750" indent="-285750">
              <a:buFont typeface="Arial" pitchFamily="34" charset="0"/>
              <a:buChar char="•"/>
            </a:pPr>
            <a:r>
              <a:rPr lang="he-IL" sz="2400" dirty="0" smtClean="0"/>
              <a:t>יהושע</a:t>
            </a:r>
            <a:r>
              <a:rPr lang="en-US" sz="2400" dirty="0" smtClean="0"/>
              <a:t> </a:t>
            </a:r>
            <a:r>
              <a:rPr lang="en-US" sz="2400" dirty="0"/>
              <a:t>finds out the </a:t>
            </a:r>
            <a:endParaRPr lang="en-US" sz="2400" dirty="0" smtClean="0"/>
          </a:p>
          <a:p>
            <a:r>
              <a:rPr lang="en-US" sz="2400" dirty="0" smtClean="0"/>
              <a:t>    reason </a:t>
            </a:r>
            <a:r>
              <a:rPr lang="en-US" sz="2400" dirty="0"/>
              <a:t>behind the </a:t>
            </a:r>
            <a:r>
              <a:rPr lang="en-US" sz="2400" dirty="0" smtClean="0"/>
              <a:t>tragedy</a:t>
            </a:r>
          </a:p>
          <a:p>
            <a:endParaRPr lang="en-US" sz="2400" dirty="0"/>
          </a:p>
          <a:p>
            <a:pPr marL="285750" indent="-285750">
              <a:buFont typeface="Arial" pitchFamily="34" charset="0"/>
              <a:buChar char="•"/>
            </a:pPr>
            <a:r>
              <a:rPr lang="en-US" sz="2400" dirty="0"/>
              <a:t>The sinner </a:t>
            </a:r>
            <a:r>
              <a:rPr lang="en-US" sz="2400" dirty="0" err="1"/>
              <a:t>Achan</a:t>
            </a:r>
            <a:r>
              <a:rPr lang="en-US" sz="2400" dirty="0"/>
              <a:t> </a:t>
            </a:r>
            <a:r>
              <a:rPr lang="en-US" sz="2400" dirty="0" smtClean="0"/>
              <a:t>is punished</a:t>
            </a:r>
            <a:endParaRPr lang="en-US" sz="2400" dirty="0"/>
          </a:p>
        </p:txBody>
      </p:sp>
    </p:spTree>
    <p:extLst>
      <p:ext uri="{BB962C8B-B14F-4D97-AF65-F5344CB8AC3E}">
        <p14:creationId xmlns:p14="http://schemas.microsoft.com/office/powerpoint/2010/main" val="80676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332656"/>
            <a:ext cx="8568952" cy="1470025"/>
          </a:xfrm>
        </p:spPr>
        <p:txBody>
          <a:bodyPr>
            <a:normAutofit/>
          </a:bodyPr>
          <a:lstStyle/>
          <a:p>
            <a:r>
              <a:rPr lang="en-US" sz="4000" b="1" dirty="0" smtClean="0">
                <a:solidFill>
                  <a:srgbClr val="A793BF"/>
                </a:solidFill>
              </a:rPr>
              <a:t>Agenda for MyNachYomi4Women </a:t>
            </a:r>
            <a:br>
              <a:rPr lang="en-US" sz="4000" b="1" dirty="0" smtClean="0">
                <a:solidFill>
                  <a:srgbClr val="A793BF"/>
                </a:solidFill>
              </a:rPr>
            </a:br>
            <a:r>
              <a:rPr lang="en-US" sz="4000" b="1" dirty="0" err="1" smtClean="0">
                <a:solidFill>
                  <a:srgbClr val="A793BF"/>
                </a:solidFill>
              </a:rPr>
              <a:t>Yehoshua</a:t>
            </a:r>
            <a:r>
              <a:rPr lang="en-US" sz="4000" b="1" dirty="0" smtClean="0">
                <a:solidFill>
                  <a:srgbClr val="A793BF"/>
                </a:solidFill>
              </a:rPr>
              <a:t> </a:t>
            </a:r>
            <a:r>
              <a:rPr lang="en-US" sz="4000" b="1" dirty="0" err="1" smtClean="0">
                <a:solidFill>
                  <a:srgbClr val="A793BF"/>
                </a:solidFill>
              </a:rPr>
              <a:t>Chazara</a:t>
            </a:r>
            <a:r>
              <a:rPr lang="en-US" sz="4000" b="1" dirty="0" smtClean="0">
                <a:solidFill>
                  <a:srgbClr val="A793BF"/>
                </a:solidFill>
              </a:rPr>
              <a:t> Zoom Call</a:t>
            </a:r>
            <a:endParaRPr lang="en-US" dirty="0">
              <a:solidFill>
                <a:srgbClr val="A793BF"/>
              </a:solidFill>
              <a:latin typeface="Arial Narrow" pitchFamily="34" charset="0"/>
            </a:endParaRPr>
          </a:p>
        </p:txBody>
      </p:sp>
      <p:sp>
        <p:nvSpPr>
          <p:cNvPr id="3" name="Subtitle 2"/>
          <p:cNvSpPr>
            <a:spLocks noGrp="1"/>
          </p:cNvSpPr>
          <p:nvPr>
            <p:ph type="subTitle" idx="1"/>
          </p:nvPr>
        </p:nvSpPr>
        <p:spPr>
          <a:xfrm>
            <a:off x="827584" y="1916832"/>
            <a:ext cx="8064896" cy="4464496"/>
          </a:xfrm>
        </p:spPr>
        <p:txBody>
          <a:bodyPr>
            <a:normAutofit fontScale="62500" lnSpcReduction="20000"/>
          </a:bodyPr>
          <a:lstStyle/>
          <a:p>
            <a:pPr marL="514350" indent="-514350" algn="l">
              <a:buFont typeface="+mj-lt"/>
              <a:buAutoNum type="arabicPeriod"/>
            </a:pPr>
            <a:r>
              <a:rPr lang="en-US" sz="3800" dirty="0" smtClean="0">
                <a:solidFill>
                  <a:schemeClr val="tx1"/>
                </a:solidFill>
              </a:rPr>
              <a:t>Welcome &amp; Self-Introductions of each of you</a:t>
            </a:r>
          </a:p>
          <a:p>
            <a:pPr marL="514350" indent="-514350" algn="l">
              <a:buFont typeface="+mj-lt"/>
              <a:buAutoNum type="arabicPeriod"/>
            </a:pPr>
            <a:endParaRPr lang="en-US" sz="3800" dirty="0" smtClean="0">
              <a:solidFill>
                <a:schemeClr val="tx1"/>
              </a:solidFill>
            </a:endParaRPr>
          </a:p>
          <a:p>
            <a:pPr marL="514350" indent="-514350" algn="l">
              <a:buFont typeface="+mj-lt"/>
              <a:buAutoNum type="arabicPeriod"/>
            </a:pPr>
            <a:r>
              <a:rPr lang="en-US" sz="3800" dirty="0" smtClean="0">
                <a:solidFill>
                  <a:schemeClr val="tx1"/>
                </a:solidFill>
              </a:rPr>
              <a:t>Overview Demo of </a:t>
            </a:r>
            <a:r>
              <a:rPr lang="en-US" sz="3800" dirty="0" err="1" smtClean="0">
                <a:solidFill>
                  <a:schemeClr val="tx1"/>
                </a:solidFill>
              </a:rPr>
              <a:t>Torat</a:t>
            </a:r>
            <a:r>
              <a:rPr lang="en-US" sz="3800" dirty="0" smtClean="0">
                <a:solidFill>
                  <a:schemeClr val="tx1"/>
                </a:solidFill>
              </a:rPr>
              <a:t> </a:t>
            </a:r>
            <a:r>
              <a:rPr lang="en-US" sz="3800" dirty="0" err="1" smtClean="0">
                <a:solidFill>
                  <a:schemeClr val="tx1"/>
                </a:solidFill>
              </a:rPr>
              <a:t>Imecha</a:t>
            </a:r>
            <a:r>
              <a:rPr lang="en-US" sz="3800" dirty="0" smtClean="0">
                <a:solidFill>
                  <a:schemeClr val="tx1"/>
                </a:solidFill>
              </a:rPr>
              <a:t> </a:t>
            </a:r>
            <a:r>
              <a:rPr lang="en-US" sz="3800" dirty="0" err="1" smtClean="0">
                <a:solidFill>
                  <a:schemeClr val="tx1"/>
                </a:solidFill>
              </a:rPr>
              <a:t>Nach</a:t>
            </a:r>
            <a:r>
              <a:rPr lang="en-US" sz="3800" dirty="0" smtClean="0">
                <a:solidFill>
                  <a:schemeClr val="tx1"/>
                </a:solidFill>
              </a:rPr>
              <a:t> </a:t>
            </a:r>
            <a:r>
              <a:rPr lang="en-US" sz="3800" dirty="0" err="1" smtClean="0">
                <a:solidFill>
                  <a:schemeClr val="tx1"/>
                </a:solidFill>
              </a:rPr>
              <a:t>Yomi</a:t>
            </a:r>
            <a:r>
              <a:rPr lang="en-US" sz="3800" dirty="0" smtClean="0">
                <a:solidFill>
                  <a:schemeClr val="tx1"/>
                </a:solidFill>
              </a:rPr>
              <a:t> email, audio podcast, online textual options and more</a:t>
            </a:r>
          </a:p>
          <a:p>
            <a:pPr marL="514350" indent="-514350" algn="l">
              <a:buFont typeface="+mj-lt"/>
              <a:buAutoNum type="arabicPeriod"/>
            </a:pPr>
            <a:endParaRPr lang="en-US" sz="3800" dirty="0" smtClean="0">
              <a:solidFill>
                <a:schemeClr val="tx1"/>
              </a:solidFill>
            </a:endParaRPr>
          </a:p>
          <a:p>
            <a:pPr marL="514350" indent="-514350" algn="l">
              <a:buFont typeface="+mj-lt"/>
              <a:buAutoNum type="arabicPeriod"/>
            </a:pPr>
            <a:r>
              <a:rPr lang="en-US" sz="3800" dirty="0" smtClean="0">
                <a:solidFill>
                  <a:schemeClr val="tx1"/>
                </a:solidFill>
              </a:rPr>
              <a:t>Review of </a:t>
            </a:r>
            <a:r>
              <a:rPr lang="en-US" sz="3800" dirty="0" err="1" smtClean="0">
                <a:solidFill>
                  <a:schemeClr val="tx1"/>
                </a:solidFill>
              </a:rPr>
              <a:t>Sefer</a:t>
            </a:r>
            <a:r>
              <a:rPr lang="en-US" sz="3800" dirty="0" smtClean="0">
                <a:solidFill>
                  <a:schemeClr val="tx1"/>
                </a:solidFill>
              </a:rPr>
              <a:t> </a:t>
            </a:r>
            <a:r>
              <a:rPr lang="en-US" sz="3800" dirty="0" err="1" smtClean="0">
                <a:solidFill>
                  <a:schemeClr val="tx1"/>
                </a:solidFill>
              </a:rPr>
              <a:t>Yehoshua</a:t>
            </a:r>
            <a:r>
              <a:rPr lang="en-US" sz="3800" dirty="0" smtClean="0">
                <a:solidFill>
                  <a:schemeClr val="tx1"/>
                </a:solidFill>
              </a:rPr>
              <a:t> </a:t>
            </a:r>
            <a:r>
              <a:rPr lang="en-US" sz="3800" dirty="0" err="1" smtClean="0">
                <a:solidFill>
                  <a:schemeClr val="tx1"/>
                </a:solidFill>
              </a:rPr>
              <a:t>Prakim</a:t>
            </a:r>
            <a:r>
              <a:rPr lang="en-US" sz="3800" dirty="0" smtClean="0">
                <a:solidFill>
                  <a:schemeClr val="tx1"/>
                </a:solidFill>
              </a:rPr>
              <a:t> 1-12 with YOUR active participation. 		</a:t>
            </a:r>
          </a:p>
          <a:p>
            <a:pPr algn="l"/>
            <a:r>
              <a:rPr lang="en-US" sz="3800" i="1" dirty="0" smtClean="0">
                <a:solidFill>
                  <a:schemeClr val="tx1"/>
                </a:solidFill>
              </a:rPr>
              <a:t>	</a:t>
            </a:r>
            <a:r>
              <a:rPr lang="en-US" sz="3300" i="1" dirty="0" smtClean="0">
                <a:solidFill>
                  <a:schemeClr val="tx1"/>
                </a:solidFill>
              </a:rPr>
              <a:t>SUGGESTION</a:t>
            </a:r>
            <a:r>
              <a:rPr lang="en-US" sz="3800" i="1" dirty="0" smtClean="0">
                <a:solidFill>
                  <a:schemeClr val="tx1"/>
                </a:solidFill>
              </a:rPr>
              <a:t>: </a:t>
            </a:r>
            <a:r>
              <a:rPr lang="en-US" sz="3300" dirty="0" smtClean="0">
                <a:solidFill>
                  <a:schemeClr val="tx1"/>
                </a:solidFill>
              </a:rPr>
              <a:t>Please have ready your </a:t>
            </a:r>
            <a:r>
              <a:rPr lang="en-US" sz="3300" dirty="0" err="1" smtClean="0">
                <a:solidFill>
                  <a:schemeClr val="tx1"/>
                </a:solidFill>
              </a:rPr>
              <a:t>Sefer</a:t>
            </a:r>
            <a:r>
              <a:rPr lang="en-US" sz="3300" dirty="0" smtClean="0">
                <a:solidFill>
                  <a:schemeClr val="tx1"/>
                </a:solidFill>
              </a:rPr>
              <a:t> </a:t>
            </a:r>
            <a:r>
              <a:rPr lang="en-US" sz="3300" dirty="0" err="1" smtClean="0">
                <a:solidFill>
                  <a:schemeClr val="tx1"/>
                </a:solidFill>
              </a:rPr>
              <a:t>Yehoshua</a:t>
            </a:r>
            <a:r>
              <a:rPr lang="en-US" sz="3300" dirty="0" smtClean="0">
                <a:solidFill>
                  <a:schemeClr val="tx1"/>
                </a:solidFill>
              </a:rPr>
              <a:t> text.</a:t>
            </a:r>
            <a:endParaRPr lang="en-US" sz="3800" dirty="0">
              <a:solidFill>
                <a:schemeClr val="tx1"/>
              </a:solidFill>
            </a:endParaRPr>
          </a:p>
          <a:p>
            <a:pPr marL="514350" indent="-514350" algn="l">
              <a:buFont typeface="+mj-lt"/>
              <a:buAutoNum type="arabicPeriod" startAt="4"/>
            </a:pPr>
            <a:endParaRPr lang="en-US" sz="3800" dirty="0" smtClean="0">
              <a:solidFill>
                <a:schemeClr val="tx1"/>
              </a:solidFill>
            </a:endParaRPr>
          </a:p>
          <a:p>
            <a:pPr marL="514350" indent="-514350" algn="l">
              <a:buFont typeface="+mj-lt"/>
              <a:buAutoNum type="arabicPeriod" startAt="4"/>
            </a:pPr>
            <a:r>
              <a:rPr lang="en-US" sz="3800" dirty="0" err="1" smtClean="0">
                <a:solidFill>
                  <a:schemeClr val="tx1"/>
                </a:solidFill>
              </a:rPr>
              <a:t>Nach</a:t>
            </a:r>
            <a:r>
              <a:rPr lang="en-US" sz="3800" dirty="0" smtClean="0">
                <a:solidFill>
                  <a:schemeClr val="tx1"/>
                </a:solidFill>
              </a:rPr>
              <a:t> </a:t>
            </a:r>
            <a:r>
              <a:rPr lang="en-US" sz="3800" dirty="0" err="1" smtClean="0">
                <a:solidFill>
                  <a:schemeClr val="tx1"/>
                </a:solidFill>
              </a:rPr>
              <a:t>Yomi</a:t>
            </a:r>
            <a:r>
              <a:rPr lang="en-US" sz="3800" dirty="0" smtClean="0">
                <a:solidFill>
                  <a:schemeClr val="tx1"/>
                </a:solidFill>
              </a:rPr>
              <a:t> Idea Exchange – Initiated by YOU</a:t>
            </a:r>
          </a:p>
          <a:p>
            <a:pPr lvl="1" algn="l"/>
            <a:r>
              <a:rPr lang="en-US" sz="3300" dirty="0">
                <a:solidFill>
                  <a:schemeClr val="tx1"/>
                </a:solidFill>
              </a:rPr>
              <a:t>	</a:t>
            </a:r>
            <a:r>
              <a:rPr lang="en-US" sz="3300" dirty="0" smtClean="0">
                <a:solidFill>
                  <a:schemeClr val="tx1"/>
                </a:solidFill>
                <a:sym typeface="Wingdings" pitchFamily="2" charset="2"/>
              </a:rPr>
              <a:t> </a:t>
            </a:r>
            <a:r>
              <a:rPr lang="en-US" sz="3300" dirty="0" smtClean="0">
                <a:solidFill>
                  <a:schemeClr val="tx1"/>
                </a:solidFill>
              </a:rPr>
              <a:t>Anything is open for discussion… between new and veteran  </a:t>
            </a:r>
          </a:p>
          <a:p>
            <a:pPr lvl="1" algn="l"/>
            <a:r>
              <a:rPr lang="en-US" sz="3300" dirty="0">
                <a:solidFill>
                  <a:schemeClr val="tx1"/>
                </a:solidFill>
              </a:rPr>
              <a:t> </a:t>
            </a:r>
            <a:r>
              <a:rPr lang="en-US" sz="3300" dirty="0" smtClean="0">
                <a:solidFill>
                  <a:schemeClr val="tx1"/>
                </a:solidFill>
              </a:rPr>
              <a:t>            participants of </a:t>
            </a:r>
            <a:r>
              <a:rPr lang="en-US" sz="3300" dirty="0" err="1" smtClean="0">
                <a:solidFill>
                  <a:schemeClr val="tx1"/>
                </a:solidFill>
              </a:rPr>
              <a:t>Torat</a:t>
            </a:r>
            <a:r>
              <a:rPr lang="en-US" sz="3300" dirty="0" smtClean="0">
                <a:solidFill>
                  <a:schemeClr val="tx1"/>
                </a:solidFill>
              </a:rPr>
              <a:t> </a:t>
            </a:r>
            <a:r>
              <a:rPr lang="en-US" sz="3300" dirty="0" err="1" smtClean="0">
                <a:solidFill>
                  <a:schemeClr val="tx1"/>
                </a:solidFill>
              </a:rPr>
              <a:t>Imecha</a:t>
            </a:r>
            <a:r>
              <a:rPr lang="en-US" sz="3300" dirty="0" smtClean="0">
                <a:solidFill>
                  <a:schemeClr val="tx1"/>
                </a:solidFill>
              </a:rPr>
              <a:t> </a:t>
            </a:r>
            <a:r>
              <a:rPr lang="en-US" sz="3300" dirty="0" err="1" smtClean="0">
                <a:solidFill>
                  <a:schemeClr val="tx1"/>
                </a:solidFill>
              </a:rPr>
              <a:t>Nach</a:t>
            </a:r>
            <a:r>
              <a:rPr lang="en-US" sz="3300" dirty="0" smtClean="0">
                <a:solidFill>
                  <a:schemeClr val="tx1"/>
                </a:solidFill>
              </a:rPr>
              <a:t> </a:t>
            </a:r>
            <a:r>
              <a:rPr lang="en-US" sz="3300" dirty="0" err="1" smtClean="0">
                <a:solidFill>
                  <a:schemeClr val="tx1"/>
                </a:solidFill>
              </a:rPr>
              <a:t>Yomi</a:t>
            </a:r>
            <a:r>
              <a:rPr lang="en-US" sz="3300" dirty="0" smtClean="0">
                <a:solidFill>
                  <a:schemeClr val="tx1"/>
                </a:solidFill>
              </a:rPr>
              <a:t>.</a:t>
            </a:r>
          </a:p>
          <a:p>
            <a:endParaRPr lang="en-US" dirty="0"/>
          </a:p>
        </p:txBody>
      </p:sp>
      <p:sp>
        <p:nvSpPr>
          <p:cNvPr id="6" name="Rectangle 5"/>
          <p:cNvSpPr/>
          <p:nvPr/>
        </p:nvSpPr>
        <p:spPr>
          <a:xfrm>
            <a:off x="0" y="6229181"/>
            <a:ext cx="9144000" cy="861774"/>
          </a:xfrm>
          <a:prstGeom prst="rect">
            <a:avLst/>
          </a:prstGeom>
        </p:spPr>
        <p:txBody>
          <a:bodyPr wrap="square">
            <a:spAutoFit/>
          </a:bodyPr>
          <a:lstStyle/>
          <a:p>
            <a:pPr algn="ctr"/>
            <a:r>
              <a:rPr lang="en-US" sz="1400" i="1" dirty="0">
                <a:solidFill>
                  <a:schemeClr val="bg1">
                    <a:lumMod val="50000"/>
                  </a:schemeClr>
                </a:solidFill>
              </a:rPr>
              <a:t>This PowerPoint prepared by Fonda-</a:t>
            </a:r>
            <a:r>
              <a:rPr lang="en-US" sz="1400" i="1" dirty="0" err="1">
                <a:solidFill>
                  <a:schemeClr val="bg1">
                    <a:lumMod val="50000"/>
                  </a:schemeClr>
                </a:solidFill>
              </a:rPr>
              <a:t>Fayga</a:t>
            </a:r>
            <a:r>
              <a:rPr lang="en-US" sz="1400" i="1" dirty="0">
                <a:solidFill>
                  <a:schemeClr val="bg1">
                    <a:lumMod val="50000"/>
                  </a:schemeClr>
                </a:solidFill>
              </a:rPr>
              <a:t> Weiss, Yerushalayim for MyNachYomi4Women grassroots program. </a:t>
            </a:r>
          </a:p>
          <a:p>
            <a:pPr algn="ctr"/>
            <a:r>
              <a:rPr lang="en-US" sz="1400" i="1" dirty="0">
                <a:solidFill>
                  <a:schemeClr val="bg1">
                    <a:lumMod val="50000"/>
                  </a:schemeClr>
                </a:solidFill>
              </a:rPr>
              <a:t>For more info, go to: </a:t>
            </a:r>
            <a:r>
              <a:rPr lang="en-US" sz="1400" dirty="0">
                <a:solidFill>
                  <a:schemeClr val="bg1">
                    <a:lumMod val="50000"/>
                  </a:schemeClr>
                </a:solidFill>
                <a:hlinkClick r:id="rId3"/>
              </a:rPr>
              <a:t>http://www.</a:t>
            </a:r>
            <a:r>
              <a:rPr lang="en-US" sz="1400" i="1" dirty="0">
                <a:solidFill>
                  <a:schemeClr val="bg1">
                    <a:lumMod val="50000"/>
                  </a:schemeClr>
                </a:solidFill>
                <a:hlinkClick r:id="rId3"/>
              </a:rPr>
              <a:t>tinyurl.com/joinMyNachYomi4Women</a:t>
            </a:r>
            <a:endParaRPr lang="en-US" sz="1400" i="1" dirty="0">
              <a:solidFill>
                <a:schemeClr val="bg1">
                  <a:lumMod val="50000"/>
                </a:schemeClr>
              </a:solidFill>
            </a:endParaRPr>
          </a:p>
          <a:p>
            <a:endParaRPr lang="en-US" sz="2000" i="1" dirty="0"/>
          </a:p>
        </p:txBody>
      </p:sp>
    </p:spTree>
    <p:extLst>
      <p:ext uri="{BB962C8B-B14F-4D97-AF65-F5344CB8AC3E}">
        <p14:creationId xmlns:p14="http://schemas.microsoft.com/office/powerpoint/2010/main" val="802476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solidFill>
                  <a:srgbClr val="A793BF"/>
                </a:solidFill>
              </a:rPr>
              <a:t>Yehoshua</a:t>
            </a:r>
            <a:r>
              <a:rPr lang="en-US" b="1" dirty="0" smtClean="0">
                <a:solidFill>
                  <a:srgbClr val="A793BF"/>
                </a:solidFill>
              </a:rPr>
              <a:t> </a:t>
            </a:r>
            <a:r>
              <a:rPr lang="en-US" b="1" dirty="0" err="1">
                <a:solidFill>
                  <a:srgbClr val="A793BF"/>
                </a:solidFill>
              </a:rPr>
              <a:t>Perek</a:t>
            </a:r>
            <a:r>
              <a:rPr lang="en-US" b="1" dirty="0">
                <a:solidFill>
                  <a:srgbClr val="A793BF"/>
                </a:solidFill>
              </a:rPr>
              <a:t> </a:t>
            </a:r>
            <a:r>
              <a:rPr lang="en-US" b="1" dirty="0" smtClean="0">
                <a:solidFill>
                  <a:srgbClr val="A793BF"/>
                </a:solidFill>
              </a:rPr>
              <a:t>8</a:t>
            </a:r>
            <a:endParaRPr lang="en-US" b="1" dirty="0">
              <a:solidFill>
                <a:srgbClr val="A793BF"/>
              </a:solidFill>
            </a:endParaRPr>
          </a:p>
        </p:txBody>
      </p:sp>
      <p:sp>
        <p:nvSpPr>
          <p:cNvPr id="3" name="Content Placeholder 2"/>
          <p:cNvSpPr>
            <a:spLocks noGrp="1"/>
          </p:cNvSpPr>
          <p:nvPr>
            <p:ph idx="1"/>
          </p:nvPr>
        </p:nvSpPr>
        <p:spPr>
          <a:xfrm>
            <a:off x="467544" y="2924944"/>
            <a:ext cx="8517632" cy="3456384"/>
          </a:xfrm>
        </p:spPr>
        <p:txBody>
          <a:bodyPr>
            <a:normAutofit fontScale="85000" lnSpcReduction="20000"/>
          </a:bodyPr>
          <a:lstStyle/>
          <a:p>
            <a:pPr marL="0" indent="0">
              <a:buNone/>
            </a:pPr>
            <a:r>
              <a:rPr lang="en-US" sz="2400" i="1" dirty="0">
                <a:solidFill>
                  <a:srgbClr val="8064A2"/>
                </a:solidFill>
              </a:rPr>
              <a:t>Q:</a:t>
            </a:r>
            <a:r>
              <a:rPr lang="en-US" sz="2400" dirty="0">
                <a:solidFill>
                  <a:srgbClr val="8064A2"/>
                </a:solidFill>
              </a:rPr>
              <a:t> </a:t>
            </a:r>
            <a:r>
              <a:rPr lang="en-US" sz="2400" dirty="0" smtClean="0">
                <a:solidFill>
                  <a:srgbClr val="8064A2"/>
                </a:solidFill>
              </a:rPr>
              <a:t>WHY </a:t>
            </a:r>
            <a:r>
              <a:rPr lang="en-US" sz="2400" dirty="0">
                <a:solidFill>
                  <a:srgbClr val="8064A2"/>
                </a:solidFill>
              </a:rPr>
              <a:t>did '</a:t>
            </a:r>
            <a:r>
              <a:rPr lang="he-IL" sz="2400" dirty="0" smtClean="0">
                <a:solidFill>
                  <a:srgbClr val="8064A2"/>
                </a:solidFill>
              </a:rPr>
              <a:t>ה</a:t>
            </a:r>
            <a:r>
              <a:rPr lang="en-US" sz="2400" dirty="0" smtClean="0">
                <a:solidFill>
                  <a:srgbClr val="8064A2"/>
                </a:solidFill>
              </a:rPr>
              <a:t> </a:t>
            </a:r>
            <a:r>
              <a:rPr lang="en-US" sz="2400" dirty="0">
                <a:solidFill>
                  <a:srgbClr val="8064A2"/>
                </a:solidFill>
              </a:rPr>
              <a:t>command that B”Y</a:t>
            </a:r>
            <a:r>
              <a:rPr lang="he-IL" sz="2400" dirty="0">
                <a:solidFill>
                  <a:srgbClr val="8064A2"/>
                </a:solidFill>
              </a:rPr>
              <a:t> </a:t>
            </a:r>
            <a:r>
              <a:rPr lang="en-US" sz="2400" dirty="0" smtClean="0">
                <a:solidFill>
                  <a:srgbClr val="8064A2"/>
                </a:solidFill>
              </a:rPr>
              <a:t>should take </a:t>
            </a:r>
            <a:r>
              <a:rPr lang="en-US" sz="2400" dirty="0">
                <a:solidFill>
                  <a:srgbClr val="8064A2"/>
                </a:solidFill>
              </a:rPr>
              <a:t>the spoils of</a:t>
            </a:r>
            <a:r>
              <a:rPr lang="he-IL" sz="2400" dirty="0">
                <a:solidFill>
                  <a:srgbClr val="8064A2"/>
                </a:solidFill>
              </a:rPr>
              <a:t>עי </a:t>
            </a:r>
            <a:r>
              <a:rPr lang="en-US" sz="2400" dirty="0">
                <a:solidFill>
                  <a:srgbClr val="8064A2"/>
                </a:solidFill>
              </a:rPr>
              <a:t>?</a:t>
            </a:r>
          </a:p>
          <a:p>
            <a:pPr marL="0" indent="0">
              <a:buNone/>
            </a:pPr>
            <a:r>
              <a:rPr lang="en-US" sz="2400" i="1" dirty="0">
                <a:solidFill>
                  <a:srgbClr val="8064A2"/>
                </a:solidFill>
              </a:rPr>
              <a:t>Q:</a:t>
            </a:r>
            <a:r>
              <a:rPr lang="en-US" sz="2400" dirty="0">
                <a:solidFill>
                  <a:srgbClr val="8064A2"/>
                </a:solidFill>
              </a:rPr>
              <a:t> </a:t>
            </a:r>
            <a:r>
              <a:rPr lang="en-US" sz="2400" dirty="0" smtClean="0">
                <a:solidFill>
                  <a:srgbClr val="8064A2"/>
                </a:solidFill>
              </a:rPr>
              <a:t>WHAT </a:t>
            </a:r>
            <a:r>
              <a:rPr lang="en-US" sz="2400" dirty="0">
                <a:solidFill>
                  <a:srgbClr val="8064A2"/>
                </a:solidFill>
              </a:rPr>
              <a:t>should have been done to the city after it has captured</a:t>
            </a:r>
            <a:r>
              <a:rPr lang="en-US" sz="2400" dirty="0" smtClean="0">
                <a:solidFill>
                  <a:srgbClr val="8064A2"/>
                </a:solidFill>
              </a:rPr>
              <a:t>?</a:t>
            </a:r>
          </a:p>
          <a:p>
            <a:pPr marL="0" indent="0">
              <a:buNone/>
            </a:pPr>
            <a:endParaRPr lang="en-US" sz="2400" dirty="0" smtClean="0">
              <a:solidFill>
                <a:srgbClr val="8064A2"/>
              </a:solidFill>
            </a:endParaRPr>
          </a:p>
          <a:p>
            <a:pPr marL="0" indent="0">
              <a:buNone/>
            </a:pPr>
            <a:r>
              <a:rPr lang="en-US" sz="2400" i="1" dirty="0" smtClean="0">
                <a:solidFill>
                  <a:srgbClr val="8064A2"/>
                </a:solidFill>
              </a:rPr>
              <a:t>Q:</a:t>
            </a:r>
            <a:r>
              <a:rPr lang="en-US" sz="2400" dirty="0" smtClean="0">
                <a:solidFill>
                  <a:srgbClr val="8064A2"/>
                </a:solidFill>
              </a:rPr>
              <a:t> WHO stood where at the </a:t>
            </a:r>
            <a:r>
              <a:rPr lang="he-IL" sz="2400" dirty="0" smtClean="0">
                <a:solidFill>
                  <a:srgbClr val="8064A2"/>
                </a:solidFill>
              </a:rPr>
              <a:t>ברית</a:t>
            </a:r>
            <a:r>
              <a:rPr lang="en-US" sz="2400" dirty="0" smtClean="0">
                <a:solidFill>
                  <a:srgbClr val="8064A2"/>
                </a:solidFill>
              </a:rPr>
              <a:t> </a:t>
            </a:r>
            <a:r>
              <a:rPr lang="en-US" sz="2400" dirty="0">
                <a:solidFill>
                  <a:srgbClr val="8064A2"/>
                </a:solidFill>
              </a:rPr>
              <a:t>at </a:t>
            </a:r>
            <a:r>
              <a:rPr lang="he-IL" sz="2400" dirty="0">
                <a:solidFill>
                  <a:srgbClr val="8064A2"/>
                </a:solidFill>
              </a:rPr>
              <a:t>הר </a:t>
            </a:r>
            <a:r>
              <a:rPr lang="he-IL" sz="2400" dirty="0" smtClean="0">
                <a:solidFill>
                  <a:srgbClr val="8064A2"/>
                </a:solidFill>
              </a:rPr>
              <a:t>עיבל</a:t>
            </a:r>
            <a:r>
              <a:rPr lang="en-US" sz="2400" dirty="0" smtClean="0">
                <a:solidFill>
                  <a:srgbClr val="8064A2"/>
                </a:solidFill>
              </a:rPr>
              <a:t> ?</a:t>
            </a:r>
          </a:p>
          <a:p>
            <a:pPr marL="0" indent="0">
              <a:buNone/>
            </a:pPr>
            <a:r>
              <a:rPr lang="en-US" sz="2400" i="1" dirty="0">
                <a:solidFill>
                  <a:srgbClr val="8064A2"/>
                </a:solidFill>
              </a:rPr>
              <a:t>Q</a:t>
            </a:r>
            <a:r>
              <a:rPr lang="en-US" sz="2400" i="1" dirty="0" smtClean="0">
                <a:solidFill>
                  <a:srgbClr val="8064A2"/>
                </a:solidFill>
              </a:rPr>
              <a:t>: </a:t>
            </a:r>
            <a:r>
              <a:rPr lang="en-US" sz="2400" dirty="0" smtClean="0">
                <a:solidFill>
                  <a:srgbClr val="8064A2"/>
                </a:solidFill>
              </a:rPr>
              <a:t>WHAT </a:t>
            </a:r>
            <a:r>
              <a:rPr lang="he-IL" sz="2400" dirty="0" smtClean="0">
                <a:solidFill>
                  <a:srgbClr val="8064A2"/>
                </a:solidFill>
              </a:rPr>
              <a:t>ברית</a:t>
            </a:r>
            <a:r>
              <a:rPr lang="en-US" sz="2400" dirty="0" smtClean="0">
                <a:solidFill>
                  <a:srgbClr val="8064A2"/>
                </a:solidFill>
              </a:rPr>
              <a:t> (</a:t>
            </a:r>
            <a:r>
              <a:rPr lang="en-US" sz="1900" dirty="0" smtClean="0">
                <a:solidFill>
                  <a:srgbClr val="8064A2"/>
                </a:solidFill>
              </a:rPr>
              <a:t>commanded in the Torah at the plains of </a:t>
            </a:r>
            <a:r>
              <a:rPr lang="en-US" sz="1900" dirty="0" err="1" smtClean="0">
                <a:solidFill>
                  <a:srgbClr val="8064A2"/>
                </a:solidFill>
              </a:rPr>
              <a:t>Moav</a:t>
            </a:r>
            <a:r>
              <a:rPr lang="en-US" sz="2400" dirty="0" smtClean="0">
                <a:solidFill>
                  <a:srgbClr val="8064A2"/>
                </a:solidFill>
              </a:rPr>
              <a:t>) is fulfilled at </a:t>
            </a:r>
            <a:r>
              <a:rPr lang="en-US" sz="2400" dirty="0" err="1" smtClean="0">
                <a:solidFill>
                  <a:srgbClr val="8064A2"/>
                </a:solidFill>
              </a:rPr>
              <a:t>Har</a:t>
            </a:r>
            <a:r>
              <a:rPr lang="en-US" sz="2400" dirty="0" smtClean="0">
                <a:solidFill>
                  <a:srgbClr val="8064A2"/>
                </a:solidFill>
              </a:rPr>
              <a:t> </a:t>
            </a:r>
            <a:r>
              <a:rPr lang="en-US" sz="2400" dirty="0" err="1">
                <a:solidFill>
                  <a:srgbClr val="8064A2"/>
                </a:solidFill>
              </a:rPr>
              <a:t>Har</a:t>
            </a:r>
            <a:r>
              <a:rPr lang="en-US" sz="2400" dirty="0">
                <a:solidFill>
                  <a:srgbClr val="8064A2"/>
                </a:solidFill>
              </a:rPr>
              <a:t> </a:t>
            </a:r>
            <a:r>
              <a:rPr lang="en-US" sz="2400" dirty="0" err="1">
                <a:solidFill>
                  <a:srgbClr val="8064A2"/>
                </a:solidFill>
              </a:rPr>
              <a:t>Ebal</a:t>
            </a:r>
            <a:r>
              <a:rPr lang="en-US" sz="2400" dirty="0">
                <a:solidFill>
                  <a:srgbClr val="8064A2"/>
                </a:solidFill>
              </a:rPr>
              <a:t> </a:t>
            </a:r>
            <a:endParaRPr lang="en-US" sz="2400" dirty="0" smtClean="0">
              <a:solidFill>
                <a:srgbClr val="8064A2"/>
              </a:solidFill>
            </a:endParaRPr>
          </a:p>
          <a:p>
            <a:pPr marL="0" indent="0">
              <a:buNone/>
            </a:pPr>
            <a:r>
              <a:rPr lang="en-US" sz="2400" dirty="0">
                <a:solidFill>
                  <a:srgbClr val="8064A2"/>
                </a:solidFill>
              </a:rPr>
              <a:t> </a:t>
            </a:r>
            <a:r>
              <a:rPr lang="en-US" sz="2400" dirty="0" smtClean="0">
                <a:solidFill>
                  <a:srgbClr val="8064A2"/>
                </a:solidFill>
              </a:rPr>
              <a:t>     and </a:t>
            </a:r>
            <a:r>
              <a:rPr lang="en-US" sz="2400" dirty="0" err="1">
                <a:solidFill>
                  <a:srgbClr val="8064A2"/>
                </a:solidFill>
              </a:rPr>
              <a:t>Har</a:t>
            </a:r>
            <a:r>
              <a:rPr lang="en-US" sz="2400" dirty="0">
                <a:solidFill>
                  <a:srgbClr val="8064A2"/>
                </a:solidFill>
              </a:rPr>
              <a:t> </a:t>
            </a:r>
            <a:r>
              <a:rPr lang="en-US" sz="2400" dirty="0" err="1" smtClean="0">
                <a:solidFill>
                  <a:srgbClr val="8064A2"/>
                </a:solidFill>
              </a:rPr>
              <a:t>Grizim</a:t>
            </a:r>
            <a:r>
              <a:rPr lang="en-US" sz="2400" dirty="0" smtClean="0">
                <a:solidFill>
                  <a:srgbClr val="8064A2"/>
                </a:solidFill>
              </a:rPr>
              <a:t>?</a:t>
            </a:r>
          </a:p>
          <a:p>
            <a:pPr marL="0" indent="0">
              <a:buNone/>
            </a:pPr>
            <a:r>
              <a:rPr lang="en-US" sz="2800" i="1" dirty="0">
                <a:solidFill>
                  <a:srgbClr val="8064A2"/>
                </a:solidFill>
                <a:sym typeface="Wingdings" pitchFamily="2" charset="2"/>
              </a:rPr>
              <a:t>	 </a:t>
            </a:r>
            <a:r>
              <a:rPr lang="en-US" sz="2800" i="1" dirty="0">
                <a:solidFill>
                  <a:srgbClr val="8064A2"/>
                </a:solidFill>
              </a:rPr>
              <a:t>See </a:t>
            </a:r>
            <a:r>
              <a:rPr lang="he-IL" sz="2800" i="1" dirty="0" smtClean="0">
                <a:solidFill>
                  <a:srgbClr val="8064A2"/>
                </a:solidFill>
              </a:rPr>
              <a:t>דברים</a:t>
            </a:r>
            <a:r>
              <a:rPr lang="en-US" sz="2800" i="1" dirty="0" smtClean="0">
                <a:solidFill>
                  <a:srgbClr val="8064A2"/>
                </a:solidFill>
              </a:rPr>
              <a:t> 11:26-29 and </a:t>
            </a:r>
            <a:r>
              <a:rPr lang="he-IL" sz="2800" i="1" dirty="0">
                <a:solidFill>
                  <a:srgbClr val="8064A2"/>
                </a:solidFill>
              </a:rPr>
              <a:t>דברים</a:t>
            </a:r>
            <a:r>
              <a:rPr lang="en-US" sz="2800" i="1" dirty="0">
                <a:solidFill>
                  <a:srgbClr val="8064A2"/>
                </a:solidFill>
              </a:rPr>
              <a:t> </a:t>
            </a:r>
            <a:r>
              <a:rPr lang="en-US" sz="2800" i="1" dirty="0" err="1" smtClean="0">
                <a:solidFill>
                  <a:srgbClr val="8064A2"/>
                </a:solidFill>
              </a:rPr>
              <a:t>Prakim</a:t>
            </a:r>
            <a:r>
              <a:rPr lang="en-US" sz="2800" i="1" dirty="0" smtClean="0">
                <a:solidFill>
                  <a:srgbClr val="8064A2"/>
                </a:solidFill>
              </a:rPr>
              <a:t> 27 and 28 source </a:t>
            </a:r>
          </a:p>
          <a:p>
            <a:pPr marL="0" indent="0">
              <a:buNone/>
            </a:pPr>
            <a:r>
              <a:rPr lang="en-US" sz="2800" i="1" dirty="0" smtClean="0">
                <a:solidFill>
                  <a:srgbClr val="8064A2"/>
                </a:solidFill>
              </a:rPr>
              <a:t>                   sheets on next 4 slides.</a:t>
            </a:r>
          </a:p>
          <a:p>
            <a:pPr marL="0" indent="0">
              <a:buNone/>
            </a:pPr>
            <a:r>
              <a:rPr lang="en-US" sz="2400" i="1" dirty="0" smtClean="0">
                <a:solidFill>
                  <a:srgbClr val="8064A2"/>
                </a:solidFill>
              </a:rPr>
              <a:t>Q:</a:t>
            </a:r>
            <a:r>
              <a:rPr lang="en-US" sz="2400" dirty="0" smtClean="0">
                <a:solidFill>
                  <a:srgbClr val="8064A2"/>
                </a:solidFill>
              </a:rPr>
              <a:t> WHAT was done with the stones </a:t>
            </a:r>
            <a:r>
              <a:rPr lang="en-US" sz="2400" dirty="0">
                <a:solidFill>
                  <a:srgbClr val="8064A2"/>
                </a:solidFill>
              </a:rPr>
              <a:t>at the </a:t>
            </a:r>
            <a:r>
              <a:rPr lang="he-IL" sz="2400" dirty="0">
                <a:solidFill>
                  <a:srgbClr val="8064A2"/>
                </a:solidFill>
              </a:rPr>
              <a:t>ברית</a:t>
            </a:r>
            <a:r>
              <a:rPr lang="en-US" sz="2400" dirty="0">
                <a:solidFill>
                  <a:srgbClr val="8064A2"/>
                </a:solidFill>
              </a:rPr>
              <a:t> </a:t>
            </a:r>
            <a:r>
              <a:rPr lang="en-US" sz="2400" dirty="0" smtClean="0">
                <a:solidFill>
                  <a:srgbClr val="8064A2"/>
                </a:solidFill>
              </a:rPr>
              <a:t>? To WHERE were </a:t>
            </a:r>
            <a:r>
              <a:rPr lang="en-US" sz="2400" dirty="0">
                <a:solidFill>
                  <a:srgbClr val="8064A2"/>
                </a:solidFill>
              </a:rPr>
              <a:t>the stones </a:t>
            </a:r>
            <a:endParaRPr lang="en-US" sz="2400" dirty="0" smtClean="0">
              <a:solidFill>
                <a:srgbClr val="8064A2"/>
              </a:solidFill>
            </a:endParaRPr>
          </a:p>
          <a:p>
            <a:pPr marL="0" indent="0">
              <a:buNone/>
            </a:pPr>
            <a:r>
              <a:rPr lang="en-US" sz="2400" dirty="0">
                <a:solidFill>
                  <a:srgbClr val="8064A2"/>
                </a:solidFill>
              </a:rPr>
              <a:t> </a:t>
            </a:r>
            <a:r>
              <a:rPr lang="en-US" sz="2400" dirty="0" smtClean="0">
                <a:solidFill>
                  <a:srgbClr val="8064A2"/>
                </a:solidFill>
              </a:rPr>
              <a:t>    then brought?</a:t>
            </a:r>
            <a:r>
              <a:rPr lang="en-US" sz="2400" dirty="0">
                <a:solidFill>
                  <a:srgbClr val="8064A2"/>
                </a:solidFill>
              </a:rPr>
              <a:t> </a:t>
            </a:r>
          </a:p>
          <a:p>
            <a:pPr marL="0" indent="0">
              <a:buNone/>
            </a:pPr>
            <a:endParaRPr lang="en-US" sz="2400" dirty="0"/>
          </a:p>
        </p:txBody>
      </p:sp>
      <p:sp>
        <p:nvSpPr>
          <p:cNvPr id="5" name="Rectangle 4"/>
          <p:cNvSpPr/>
          <p:nvPr/>
        </p:nvSpPr>
        <p:spPr>
          <a:xfrm>
            <a:off x="827584" y="1268760"/>
            <a:ext cx="8136904" cy="1631216"/>
          </a:xfrm>
          <a:prstGeom prst="rect">
            <a:avLst/>
          </a:prstGeom>
        </p:spPr>
        <p:txBody>
          <a:bodyPr wrap="square">
            <a:spAutoFit/>
          </a:bodyPr>
          <a:lstStyle/>
          <a:p>
            <a:pPr marL="285750" indent="-285750">
              <a:buFont typeface="Arial" pitchFamily="34" charset="0"/>
              <a:buChar char="•"/>
            </a:pPr>
            <a:r>
              <a:rPr lang="he-IL" sz="2000" dirty="0"/>
              <a:t>ה</a:t>
            </a:r>
            <a:r>
              <a:rPr lang="he-IL" sz="2000" dirty="0" smtClean="0"/>
              <a:t>’</a:t>
            </a:r>
            <a:r>
              <a:rPr lang="en-US" sz="2000" dirty="0" smtClean="0"/>
              <a:t> </a:t>
            </a:r>
            <a:r>
              <a:rPr lang="en-US" sz="2000" dirty="0"/>
              <a:t>told </a:t>
            </a:r>
            <a:r>
              <a:rPr lang="he-IL" sz="2000" dirty="0"/>
              <a:t>יהושע </a:t>
            </a:r>
            <a:r>
              <a:rPr lang="en-US" sz="2000" dirty="0"/>
              <a:t> a successful plan to </a:t>
            </a:r>
            <a:r>
              <a:rPr lang="en-US" sz="2000" dirty="0" smtClean="0"/>
              <a:t>ambush </a:t>
            </a:r>
            <a:r>
              <a:rPr lang="he-IL" sz="2000" dirty="0"/>
              <a:t>עי</a:t>
            </a:r>
            <a:r>
              <a:rPr lang="en-US" sz="2000" dirty="0"/>
              <a:t> </a:t>
            </a:r>
          </a:p>
          <a:p>
            <a:pPr marL="285750" indent="-285750">
              <a:buFont typeface="Arial" pitchFamily="34" charset="0"/>
              <a:buChar char="•"/>
            </a:pPr>
            <a:r>
              <a:rPr lang="en-US" sz="2000" dirty="0"/>
              <a:t>B”Y </a:t>
            </a:r>
            <a:r>
              <a:rPr lang="en-US" sz="2000" dirty="0" smtClean="0"/>
              <a:t>conquer  </a:t>
            </a:r>
            <a:r>
              <a:rPr lang="he-IL" sz="2000" dirty="0" smtClean="0"/>
              <a:t>עי</a:t>
            </a:r>
            <a:endParaRPr lang="en-US" sz="2000" dirty="0"/>
          </a:p>
          <a:p>
            <a:pPr marL="285750" indent="-285750">
              <a:buFont typeface="Arial" pitchFamily="34" charset="0"/>
              <a:buChar char="•"/>
            </a:pPr>
            <a:r>
              <a:rPr lang="en-US" sz="2000" dirty="0"/>
              <a:t>Setting up the 12 stones with the Torah written upon </a:t>
            </a:r>
            <a:r>
              <a:rPr lang="en-US" sz="2000" dirty="0" smtClean="0"/>
              <a:t>them</a:t>
            </a:r>
          </a:p>
          <a:p>
            <a:pPr marL="285750" indent="-285750">
              <a:buFont typeface="Arial" pitchFamily="34" charset="0"/>
              <a:buChar char="•"/>
            </a:pPr>
            <a:r>
              <a:rPr lang="he-IL" sz="2000" dirty="0" smtClean="0"/>
              <a:t>ברית</a:t>
            </a:r>
            <a:r>
              <a:rPr lang="en-US" sz="2000" dirty="0" smtClean="0"/>
              <a:t> </a:t>
            </a:r>
            <a:r>
              <a:rPr lang="en-US" sz="2000" dirty="0"/>
              <a:t>at </a:t>
            </a:r>
            <a:r>
              <a:rPr lang="en-US" sz="2000" dirty="0" err="1" smtClean="0"/>
              <a:t>Har</a:t>
            </a:r>
            <a:r>
              <a:rPr lang="en-US" sz="2000" dirty="0" smtClean="0"/>
              <a:t> </a:t>
            </a:r>
            <a:r>
              <a:rPr lang="en-US" sz="2000" dirty="0" err="1" smtClean="0"/>
              <a:t>Eval</a:t>
            </a:r>
            <a:r>
              <a:rPr lang="en-US" sz="2000" dirty="0" smtClean="0"/>
              <a:t> and </a:t>
            </a:r>
            <a:r>
              <a:rPr lang="en-US" sz="2000" dirty="0" err="1" smtClean="0"/>
              <a:t>Har</a:t>
            </a:r>
            <a:r>
              <a:rPr lang="en-US" sz="2000" dirty="0" smtClean="0"/>
              <a:t> </a:t>
            </a:r>
            <a:r>
              <a:rPr lang="en-US" sz="2000" dirty="0" err="1" smtClean="0"/>
              <a:t>Grizim</a:t>
            </a:r>
            <a:r>
              <a:rPr lang="en-US" sz="2000" dirty="0" smtClean="0"/>
              <a:t> with recitation of blessings and curses</a:t>
            </a:r>
          </a:p>
          <a:p>
            <a:pPr marL="285750" indent="-285750">
              <a:buFont typeface="Arial" pitchFamily="34" charset="0"/>
              <a:buChar char="•"/>
            </a:pPr>
            <a:endParaRPr lang="en-US" sz="2000" dirty="0" smtClean="0"/>
          </a:p>
        </p:txBody>
      </p:sp>
    </p:spTree>
    <p:extLst>
      <p:ext uri="{BB962C8B-B14F-4D97-AF65-F5344CB8AC3E}">
        <p14:creationId xmlns:p14="http://schemas.microsoft.com/office/powerpoint/2010/main" val="35172300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9392"/>
            <a:ext cx="8229600" cy="720080"/>
          </a:xfrm>
        </p:spPr>
        <p:txBody>
          <a:bodyPr>
            <a:normAutofit fontScale="90000"/>
          </a:bodyPr>
          <a:lstStyle/>
          <a:p>
            <a:pPr rtl="1"/>
            <a:r>
              <a:rPr lang="he-IL" b="1" dirty="0">
                <a:solidFill>
                  <a:srgbClr val="A793BF"/>
                </a:solidFill>
              </a:rPr>
              <a:t>דברים</a:t>
            </a:r>
            <a:r>
              <a:rPr lang="en-US" b="1" dirty="0" smtClean="0">
                <a:solidFill>
                  <a:srgbClr val="A793BF"/>
                </a:solidFill>
              </a:rPr>
              <a:t>  </a:t>
            </a:r>
            <a:r>
              <a:rPr lang="he-IL" b="1" dirty="0">
                <a:solidFill>
                  <a:srgbClr val="A793BF"/>
                </a:solidFill>
              </a:rPr>
              <a:t>י</a:t>
            </a:r>
            <a:r>
              <a:rPr lang="en-US" b="1" dirty="0" smtClean="0">
                <a:solidFill>
                  <a:srgbClr val="A793BF"/>
                </a:solidFill>
              </a:rPr>
              <a:t>"</a:t>
            </a:r>
            <a:r>
              <a:rPr lang="he-IL" b="1" dirty="0" smtClean="0">
                <a:solidFill>
                  <a:srgbClr val="A793BF"/>
                </a:solidFill>
              </a:rPr>
              <a:t>א</a:t>
            </a:r>
            <a:r>
              <a:rPr lang="en-US" b="1" dirty="0">
                <a:solidFill>
                  <a:srgbClr val="A793BF"/>
                </a:solidFill>
              </a:rPr>
              <a:t> SOURCE SHEET </a:t>
            </a:r>
            <a:r>
              <a:rPr lang="en-US" b="1" dirty="0" smtClean="0">
                <a:solidFill>
                  <a:srgbClr val="A793BF"/>
                </a:solidFill>
              </a:rPr>
              <a:t>- </a:t>
            </a:r>
            <a:endParaRPr lang="en-US" b="1" dirty="0">
              <a:solidFill>
                <a:srgbClr val="A793BF"/>
              </a:solidFill>
            </a:endParaRPr>
          </a:p>
        </p:txBody>
      </p:sp>
      <p:sp>
        <p:nvSpPr>
          <p:cNvPr id="3" name="Content Placeholder 2"/>
          <p:cNvSpPr>
            <a:spLocks noGrp="1"/>
          </p:cNvSpPr>
          <p:nvPr>
            <p:ph idx="1"/>
          </p:nvPr>
        </p:nvSpPr>
        <p:spPr>
          <a:xfrm>
            <a:off x="611560" y="908720"/>
            <a:ext cx="7560840" cy="6165304"/>
          </a:xfrm>
        </p:spPr>
        <p:txBody>
          <a:bodyPr>
            <a:noAutofit/>
          </a:bodyPr>
          <a:lstStyle/>
          <a:p>
            <a:pPr marL="0" indent="0" algn="r">
              <a:buNone/>
            </a:pPr>
            <a:r>
              <a:rPr lang="he-IL" sz="1600" dirty="0"/>
              <a:t>(כו) {פרשת ראה} רְאֵ֗ה אָנֹכִ֛י נֹתֵ֥ן לִפְנֵיכֶ֖ם הַיּ֑וֹם בְּרָכָ֖ה וּקְלָלָֽה׃ </a:t>
            </a:r>
            <a:endParaRPr lang="en-US" sz="1600" dirty="0" smtClean="0"/>
          </a:p>
          <a:p>
            <a:pPr marL="0" indent="0" algn="r">
              <a:buNone/>
            </a:pPr>
            <a:r>
              <a:rPr lang="he-IL" sz="1600" dirty="0" smtClean="0"/>
              <a:t>(</a:t>
            </a:r>
            <a:r>
              <a:rPr lang="he-IL" sz="1600" dirty="0"/>
              <a:t>כז) אֶֽת־הַבְּרָכָ֑ה אֲשֶׁ֣ר תִּשְׁמְע֗וּ אֶל־מִצְוֺת֙ ה’ </a:t>
            </a:r>
            <a:r>
              <a:rPr lang="he-IL" sz="1600" dirty="0" smtClean="0"/>
              <a:t>אֱלֹֽהֵיכֶ֔ם </a:t>
            </a:r>
            <a:r>
              <a:rPr lang="he-IL" sz="1600" dirty="0"/>
              <a:t>אֲשֶׁ֧ר אָנֹכִ֛י מְצַוֶּ֥ה אֶתְכֶ֖ם הַיּֽוֹם׃ </a:t>
            </a:r>
            <a:endParaRPr lang="en-US" sz="1600" dirty="0" smtClean="0"/>
          </a:p>
          <a:p>
            <a:pPr marL="0" indent="0" algn="r">
              <a:buNone/>
            </a:pPr>
            <a:r>
              <a:rPr lang="he-IL" sz="1600" dirty="0" smtClean="0"/>
              <a:t>(</a:t>
            </a:r>
            <a:r>
              <a:rPr lang="he-IL" sz="1600" dirty="0"/>
              <a:t>כח) וְהַקְּלָלָ֗ה אִם־לֹ֤א תִשְׁמְעוּ֙ אֶל־מִצְוֺת֙ ה’ </a:t>
            </a:r>
            <a:r>
              <a:rPr lang="he-IL" sz="1600" dirty="0" smtClean="0"/>
              <a:t>אֱלֹֽהֵיכֶ֔ם </a:t>
            </a:r>
            <a:r>
              <a:rPr lang="he-IL" sz="1600" dirty="0"/>
              <a:t>וְסַרְתֶּ֣ם מִן־הַדֶּ֔רֶךְ אֲשֶׁ֧ר אָנֹכִ֛י מְצַוֶּ֥ה אֶתְכֶ֖ם הַיּ֑וֹם לָלֶ֗כֶת אַחֲרֵ֛י אֱלֹהִ֥ים אֲחֵרִ֖ים אֲשֶׁ֥ר לֹֽא־יְדַעְתֶּֽם</a:t>
            </a:r>
            <a:r>
              <a:rPr lang="he-IL" sz="1600" dirty="0" smtClean="0"/>
              <a:t>׃</a:t>
            </a:r>
            <a:endParaRPr lang="en-US" sz="1600" dirty="0" smtClean="0"/>
          </a:p>
          <a:p>
            <a:pPr marL="0" indent="0" algn="r">
              <a:buNone/>
            </a:pPr>
            <a:r>
              <a:rPr lang="he-IL" sz="1600" dirty="0"/>
              <a:t>(כט) וְהָיָ֗ה כִּ֤י יְבִֽיאֲךָ֙ ה’ </a:t>
            </a:r>
            <a:r>
              <a:rPr lang="he-IL" sz="1600" dirty="0" smtClean="0"/>
              <a:t>אֱלֹהֶ֔יךָ </a:t>
            </a:r>
            <a:r>
              <a:rPr lang="he-IL" sz="1600" dirty="0"/>
              <a:t>אֶל־הָאָ֕רֶץ אֲשֶׁר־אַתָּ֥ה בָא־שָׁ֖מָּה לְרִשְׁתָּ֑הּ וְנָתַתָּ֤ה אֶת־הַבְּרָכָה֙ עַל־הַ֣ר גְּרִזִ֔ים וְאֶת־הַקְּלָלָ֖ה עַל־הַ֥ר עֵיבָֽל</a:t>
            </a:r>
            <a:r>
              <a:rPr lang="he-IL" sz="1600" dirty="0" smtClean="0"/>
              <a:t>׃</a:t>
            </a:r>
            <a:endParaRPr lang="en-US" sz="1600" dirty="0" smtClean="0"/>
          </a:p>
          <a:p>
            <a:pPr marL="0" indent="0" algn="r">
              <a:buNone/>
            </a:pPr>
            <a:endParaRPr lang="en-US" sz="1600" dirty="0"/>
          </a:p>
          <a:p>
            <a:pPr marL="0" indent="0" algn="just">
              <a:buNone/>
            </a:pPr>
            <a:r>
              <a:rPr lang="en-US" sz="1600" dirty="0"/>
              <a:t>(26) Behold, I set before you this day a blessing and a curse</a:t>
            </a:r>
            <a:r>
              <a:rPr lang="en-US" sz="1600" dirty="0" smtClean="0"/>
              <a:t>:  (</a:t>
            </a:r>
            <a:r>
              <a:rPr lang="en-US" sz="1600" dirty="0"/>
              <a:t>27) the blessing, if you shall listen to the commandments of </a:t>
            </a:r>
            <a:r>
              <a:rPr lang="he-IL" sz="1600" dirty="0"/>
              <a:t>ה’ </a:t>
            </a:r>
            <a:r>
              <a:rPr lang="en-US" sz="1600" dirty="0" smtClean="0"/>
              <a:t> your </a:t>
            </a:r>
            <a:r>
              <a:rPr lang="en-US" sz="1600" dirty="0"/>
              <a:t>God, which I command you this day; (28) and the curse, if you shall not listen to the commandments of </a:t>
            </a:r>
            <a:r>
              <a:rPr lang="he-IL" sz="1600" dirty="0" smtClean="0"/>
              <a:t>ה</a:t>
            </a:r>
            <a:r>
              <a:rPr lang="he-IL" sz="1600" dirty="0"/>
              <a:t>’ </a:t>
            </a:r>
            <a:r>
              <a:rPr lang="en-US" sz="1600" dirty="0" smtClean="0"/>
              <a:t> your </a:t>
            </a:r>
            <a:r>
              <a:rPr lang="en-US" sz="1600" dirty="0"/>
              <a:t>God, but turn aside out of the way which I command you this day, to go after other gods, which you have not known</a:t>
            </a:r>
            <a:r>
              <a:rPr lang="en-US" sz="1600" dirty="0" smtClean="0"/>
              <a:t>. (</a:t>
            </a:r>
            <a:r>
              <a:rPr lang="en-US" sz="1600" dirty="0"/>
              <a:t>29) It shall happen, </a:t>
            </a:r>
            <a:r>
              <a:rPr lang="en-US" sz="1600" dirty="0" smtClean="0"/>
              <a:t>when</a:t>
            </a:r>
            <a:r>
              <a:rPr lang="he-IL" sz="1600" dirty="0" smtClean="0"/>
              <a:t>ה</a:t>
            </a:r>
            <a:r>
              <a:rPr lang="he-IL" sz="1600" dirty="0"/>
              <a:t>’ </a:t>
            </a:r>
            <a:r>
              <a:rPr lang="en-US" sz="1600" dirty="0" smtClean="0"/>
              <a:t> your </a:t>
            </a:r>
            <a:r>
              <a:rPr lang="en-US" sz="1600" dirty="0"/>
              <a:t>God shall bring you into the land where you go to possess it, that you shall set the blessing on Mount Gerizim, and the curse on Mount </a:t>
            </a:r>
            <a:r>
              <a:rPr lang="en-US" sz="1600" dirty="0" err="1"/>
              <a:t>Ebal</a:t>
            </a:r>
            <a:r>
              <a:rPr lang="en-US" sz="1600" dirty="0" smtClean="0"/>
              <a:t>.</a:t>
            </a:r>
          </a:p>
        </p:txBody>
      </p:sp>
    </p:spTree>
    <p:extLst>
      <p:ext uri="{BB962C8B-B14F-4D97-AF65-F5344CB8AC3E}">
        <p14:creationId xmlns:p14="http://schemas.microsoft.com/office/powerpoint/2010/main" val="32682697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9392"/>
            <a:ext cx="8229600" cy="720080"/>
          </a:xfrm>
        </p:spPr>
        <p:txBody>
          <a:bodyPr>
            <a:normAutofit fontScale="90000"/>
          </a:bodyPr>
          <a:lstStyle/>
          <a:p>
            <a:pPr rtl="1"/>
            <a:r>
              <a:rPr lang="he-IL" b="1" dirty="0">
                <a:solidFill>
                  <a:srgbClr val="A793BF"/>
                </a:solidFill>
              </a:rPr>
              <a:t>דברים</a:t>
            </a:r>
            <a:r>
              <a:rPr lang="en-US" b="1" dirty="0" smtClean="0">
                <a:solidFill>
                  <a:srgbClr val="A793BF"/>
                </a:solidFill>
              </a:rPr>
              <a:t> </a:t>
            </a:r>
            <a:r>
              <a:rPr lang="he-IL" b="1" dirty="0">
                <a:solidFill>
                  <a:srgbClr val="A793BF"/>
                </a:solidFill>
              </a:rPr>
              <a:t>כ</a:t>
            </a:r>
            <a:r>
              <a:rPr lang="en-US" b="1" dirty="0">
                <a:solidFill>
                  <a:srgbClr val="A793BF"/>
                </a:solidFill>
              </a:rPr>
              <a:t>"</a:t>
            </a:r>
            <a:r>
              <a:rPr lang="he-IL" b="1" dirty="0">
                <a:solidFill>
                  <a:srgbClr val="A793BF"/>
                </a:solidFill>
              </a:rPr>
              <a:t>ז</a:t>
            </a:r>
            <a:r>
              <a:rPr lang="en-US" b="1" dirty="0" smtClean="0">
                <a:solidFill>
                  <a:srgbClr val="A793BF"/>
                </a:solidFill>
              </a:rPr>
              <a:t>, </a:t>
            </a:r>
            <a:r>
              <a:rPr lang="he-IL" b="1" dirty="0">
                <a:solidFill>
                  <a:srgbClr val="A793BF"/>
                </a:solidFill>
              </a:rPr>
              <a:t>כ</a:t>
            </a:r>
            <a:r>
              <a:rPr lang="en-US" b="1" dirty="0" smtClean="0">
                <a:solidFill>
                  <a:srgbClr val="A793BF"/>
                </a:solidFill>
              </a:rPr>
              <a:t>"</a:t>
            </a:r>
            <a:r>
              <a:rPr lang="he-IL" b="1" dirty="0" smtClean="0">
                <a:solidFill>
                  <a:srgbClr val="A793BF"/>
                </a:solidFill>
              </a:rPr>
              <a:t>ח</a:t>
            </a:r>
            <a:r>
              <a:rPr lang="en-US" b="1" dirty="0">
                <a:solidFill>
                  <a:srgbClr val="A793BF"/>
                </a:solidFill>
              </a:rPr>
              <a:t> SOURCE SHEET </a:t>
            </a:r>
            <a:r>
              <a:rPr lang="en-US" b="1" dirty="0" smtClean="0">
                <a:solidFill>
                  <a:srgbClr val="A793BF"/>
                </a:solidFill>
              </a:rPr>
              <a:t>- </a:t>
            </a:r>
            <a:endParaRPr lang="en-US" b="1" dirty="0">
              <a:solidFill>
                <a:srgbClr val="A793BF"/>
              </a:solidFill>
            </a:endParaRPr>
          </a:p>
        </p:txBody>
      </p:sp>
      <p:sp>
        <p:nvSpPr>
          <p:cNvPr id="3" name="Content Placeholder 2"/>
          <p:cNvSpPr>
            <a:spLocks noGrp="1"/>
          </p:cNvSpPr>
          <p:nvPr>
            <p:ph idx="1"/>
          </p:nvPr>
        </p:nvSpPr>
        <p:spPr>
          <a:xfrm>
            <a:off x="107504" y="705383"/>
            <a:ext cx="8591631" cy="6165304"/>
          </a:xfrm>
        </p:spPr>
        <p:txBody>
          <a:bodyPr>
            <a:noAutofit/>
          </a:bodyPr>
          <a:lstStyle/>
          <a:p>
            <a:pPr marL="0" indent="0" algn="r" rtl="1">
              <a:buNone/>
            </a:pPr>
            <a:r>
              <a:rPr lang="he-IL" sz="1600" dirty="0"/>
              <a:t>(א</a:t>
            </a:r>
            <a:r>
              <a:rPr lang="he-IL" sz="1600" dirty="0" smtClean="0"/>
              <a:t>) </a:t>
            </a:r>
            <a:r>
              <a:rPr lang="he-IL" sz="1600" dirty="0"/>
              <a:t>וַיְצַ֤ו מֹשֶׁה֙ וְזִקְנֵ֣י יִשְׂרָאֵ֔ל אֶת־הָעָ֖ם לֵאמֹ֑ר שָׁמֹר֙ אֶת־כׇּל־הַמִּצְוָ֔ה אֲשֶׁ֧ר אָנֹכִ֛י מְצַוֶּ֥ה אֶתְכֶ֖ם הַיּֽוֹם׃ </a:t>
            </a:r>
            <a:endParaRPr lang="en-US" sz="1600" dirty="0" smtClean="0"/>
          </a:p>
          <a:p>
            <a:pPr marL="0" indent="0" algn="r" rtl="1">
              <a:buNone/>
            </a:pPr>
            <a:r>
              <a:rPr lang="he-IL" sz="1600" dirty="0" smtClean="0"/>
              <a:t>(</a:t>
            </a:r>
            <a:r>
              <a:rPr lang="he-IL" sz="1600" dirty="0"/>
              <a:t>ב) וְהָיָ֗ה בַּיּוֹם֮ אֲשֶׁ֣ר תַּעַבְר֣וּ אֶת־הַיַּרְדֵּן֒ אֶל־הָאָ֕רֶץ </a:t>
            </a:r>
            <a:r>
              <a:rPr lang="he-IL" sz="1600" dirty="0" smtClean="0"/>
              <a:t>אֲשֶׁר</a:t>
            </a:r>
            <a:r>
              <a:rPr lang="he-IL" sz="1600" dirty="0"/>
              <a:t> ה’</a:t>
            </a:r>
            <a:r>
              <a:rPr lang="he-IL" sz="1600" dirty="0" smtClean="0"/>
              <a:t> </a:t>
            </a:r>
            <a:r>
              <a:rPr lang="he-IL" sz="1600" dirty="0"/>
              <a:t>אֱלֹהֶ֖יךָ נֹתֵ֣ן לָ֑ךְ וַהֲקֵמֹתָ֤ לְךָ֙ אֲבָנִ֣ים גְּדֹל֔וֹת וְשַׂדְתָּ֥ אֹתָ֖ם בַּשִּֽׂיד׃</a:t>
            </a:r>
          </a:p>
          <a:p>
            <a:pPr marL="0" indent="0" algn="r" rtl="1">
              <a:buNone/>
            </a:pPr>
            <a:r>
              <a:rPr lang="he-IL" sz="1600" dirty="0"/>
              <a:t>(ג) וְכָתַבְתָּ֣ </a:t>
            </a:r>
            <a:r>
              <a:rPr lang="he-IL" sz="1600" dirty="0" smtClean="0"/>
              <a:t>עלְךָ֗ </a:t>
            </a:r>
            <a:r>
              <a:rPr lang="he-IL" sz="1600" dirty="0"/>
              <a:t>אֶ֣רֶץ זָבַ֤ת חָלָב֙ וּדְבַ֔שׁ כַּאֲשֶׁ֥ר דִּבֶּ֛ר ה’ </a:t>
            </a:r>
            <a:r>
              <a:rPr lang="he-IL" sz="1600" dirty="0" smtClean="0"/>
              <a:t>אֱלֹהֵֽי־אֲבֹתֶ֖יךָ </a:t>
            </a:r>
            <a:r>
              <a:rPr lang="he-IL" sz="1600" dirty="0"/>
              <a:t>לָֽךְ׃ </a:t>
            </a:r>
            <a:endParaRPr lang="en-US" sz="1600" dirty="0" smtClean="0"/>
          </a:p>
          <a:p>
            <a:pPr marL="0" indent="0" algn="r" rtl="1">
              <a:buNone/>
            </a:pPr>
            <a:r>
              <a:rPr lang="he-IL" sz="1600" dirty="0" smtClean="0"/>
              <a:t>(</a:t>
            </a:r>
            <a:r>
              <a:rPr lang="he-IL" sz="1600" dirty="0"/>
              <a:t>ד) וְהָיָה֮ </a:t>
            </a:r>
            <a:r>
              <a:rPr lang="he-IL" sz="1600" dirty="0" smtClean="0"/>
              <a:t>ב</a:t>
            </a:r>
            <a:r>
              <a:rPr lang="he-IL" sz="1600" dirty="0"/>
              <a:t>ֲלֵיהֶ֗ן אֶֽת־כׇּל־דִּבְרֵ֛י הַתּוֹרָ֥ה הַזֹּ֖את בְּעׇבְרֶ֑ךָ לְמַ֡עַן אֲשֶׁר֩ תָּבֹ֨א אֶל־הָאָ֜רֶץ </a:t>
            </a:r>
            <a:r>
              <a:rPr lang="he-IL" sz="1600" dirty="0" smtClean="0"/>
              <a:t>אֲֽשֶׁר</a:t>
            </a:r>
            <a:r>
              <a:rPr lang="he-IL" sz="1600" dirty="0"/>
              <a:t> ה’</a:t>
            </a:r>
            <a:r>
              <a:rPr lang="he-IL" sz="1600" dirty="0" smtClean="0"/>
              <a:t> </a:t>
            </a:r>
            <a:r>
              <a:rPr lang="he-IL" sz="1600" dirty="0"/>
              <a:t>אֱלֹהֶ֣יךָ׀ </a:t>
            </a:r>
            <a:r>
              <a:rPr lang="he-IL" sz="1600" dirty="0" smtClean="0"/>
              <a:t>נֹתֵ֣ן</a:t>
            </a:r>
            <a:r>
              <a:rPr lang="en-US" sz="1600" dirty="0" smtClean="0"/>
              <a:t> </a:t>
            </a:r>
            <a:r>
              <a:rPr lang="he-IL" sz="1600" dirty="0" smtClean="0"/>
              <a:t>ְּעׇבְרְכֶ֣ם </a:t>
            </a:r>
            <a:r>
              <a:rPr lang="he-IL" sz="1600" dirty="0"/>
              <a:t>אֶת־הַיַּרְדֵּן֒ תָּקִ֜ימוּ אֶת־הָאֲבָנִ֣ים הָאֵ֗לֶּה אֲשֶׁ֨ר אָנֹכִ֜י מְצַוֶּ֥ה אֶתְכֶ֛ם הַיּ֖וֹם בְּהַ֣ר עֵיבָ֑ל וְשַׂדְתָּ֥ אוֹתָ֖ם בַּשִּֽׂיד</a:t>
            </a:r>
            <a:r>
              <a:rPr lang="he-IL" sz="1600" dirty="0" smtClean="0"/>
              <a:t>׃</a:t>
            </a:r>
            <a:endParaRPr lang="en-US" sz="1600" dirty="0" smtClean="0"/>
          </a:p>
          <a:p>
            <a:pPr marL="0" indent="0" algn="r" rtl="1">
              <a:buNone/>
            </a:pPr>
            <a:r>
              <a:rPr lang="he-IL" sz="1600" dirty="0"/>
              <a:t>(ה) וּבָנִ֤יתָ שָּׁם֙ מִזְבֵּ֔חַ </a:t>
            </a:r>
            <a:r>
              <a:rPr lang="he-IL" sz="1600" dirty="0" smtClean="0"/>
              <a:t>לַה</a:t>
            </a:r>
            <a:r>
              <a:rPr lang="he-IL" sz="1600" dirty="0"/>
              <a:t>’</a:t>
            </a:r>
            <a:r>
              <a:rPr lang="he-IL" sz="1600" dirty="0" smtClean="0"/>
              <a:t> </a:t>
            </a:r>
            <a:r>
              <a:rPr lang="he-IL" sz="1600" dirty="0"/>
              <a:t>אֱלֹהֶ֑יךָ מִזְבַּ֣ח אֲבָנִ֔ים לֹא־תָנִ֥יף עֲלֵיהֶ֖ם בַּרְזֶֽל׃ </a:t>
            </a:r>
            <a:endParaRPr lang="en-US" sz="1600" dirty="0" smtClean="0"/>
          </a:p>
          <a:p>
            <a:pPr marL="0" indent="0" algn="r" rtl="1">
              <a:buNone/>
            </a:pPr>
            <a:r>
              <a:rPr lang="he-IL" sz="1600" dirty="0" smtClean="0"/>
              <a:t>(</a:t>
            </a:r>
            <a:r>
              <a:rPr lang="he-IL" sz="1600" dirty="0"/>
              <a:t>ו) אֲבָנִ֤ים שְׁלֵמוֹת֙ תִּבְנֶ֔ה אֶת־מִזְבַּ֖ח ה’ </a:t>
            </a:r>
            <a:r>
              <a:rPr lang="he-IL" sz="1600" dirty="0" smtClean="0"/>
              <a:t>אֱלֹהֶ֑יךָ </a:t>
            </a:r>
            <a:r>
              <a:rPr lang="he-IL" sz="1600" dirty="0"/>
              <a:t>וְהַעֲלִ֤יתָ עָלָיו֙ עוֹלֹ֔ת </a:t>
            </a:r>
            <a:r>
              <a:rPr lang="he-IL" sz="1600" dirty="0" smtClean="0"/>
              <a:t>לַה</a:t>
            </a:r>
            <a:r>
              <a:rPr lang="he-IL" sz="1600" dirty="0"/>
              <a:t>’</a:t>
            </a:r>
            <a:r>
              <a:rPr lang="he-IL" sz="1600" dirty="0" smtClean="0"/>
              <a:t> </a:t>
            </a:r>
            <a:r>
              <a:rPr lang="he-IL" sz="1600" dirty="0"/>
              <a:t>אֱלֹהֶֽיךָ׃ </a:t>
            </a:r>
            <a:endParaRPr lang="en-US" sz="1600" dirty="0" smtClean="0"/>
          </a:p>
          <a:p>
            <a:pPr marL="0" indent="0" algn="r" rtl="1">
              <a:buNone/>
            </a:pPr>
            <a:r>
              <a:rPr lang="he-IL" sz="1600" dirty="0" smtClean="0"/>
              <a:t>(</a:t>
            </a:r>
            <a:r>
              <a:rPr lang="he-IL" sz="1600" dirty="0"/>
              <a:t>ז) וְזָבַחְתָּ֥ שְׁלָמִ֖ים וְאָכַ֣לְתָּ שָּׁ֑ם וְשָׂ֣מַחְתָּ֔ לִפְנֵ֖י ה’ </a:t>
            </a:r>
            <a:r>
              <a:rPr lang="he-IL" sz="1600" dirty="0" smtClean="0"/>
              <a:t>אֱלֹהֶֽיךָ׃</a:t>
            </a:r>
            <a:endParaRPr lang="en-US" sz="1600" dirty="0" smtClean="0"/>
          </a:p>
          <a:p>
            <a:pPr marL="0" indent="0" algn="r" rtl="1">
              <a:buNone/>
            </a:pPr>
            <a:r>
              <a:rPr lang="he-IL" sz="1600" dirty="0"/>
              <a:t>(ח) וְכָתַבְתָּ֣ עַל־הָאֲבָנִ֗ים אֶֽת־כׇּל־דִּבְרֵ֛י הַתּוֹרָ֥ה הַזֹּ֖את בַּאֵ֥ר הֵיטֵֽב</a:t>
            </a:r>
            <a:r>
              <a:rPr lang="he-IL" sz="1600" dirty="0" smtClean="0"/>
              <a:t>׃</a:t>
            </a:r>
            <a:endParaRPr lang="en-US" sz="1600" dirty="0" smtClean="0"/>
          </a:p>
          <a:p>
            <a:pPr marL="0" indent="0" algn="r" rtl="1">
              <a:buNone/>
            </a:pPr>
            <a:r>
              <a:rPr lang="he-IL" sz="1600" dirty="0"/>
              <a:t>(ט) וַיְדַבֵּ֤ר מֹשֶׁה֙ וְהַכֹּהֲנִ֣ים הַלְוִיִּ֔ם אֶ֥ל כׇּל־יִשְׂרָאֵ֖ל לֵאמֹ֑ר הַסְכֵּ֤ת ׀ וּשְׁמַע֙ יִשְׂרָאֵ֔ל הַיּ֤וֹם הַזֶּה֙ נִהְיֵ֣יתָֽ לְעָ֔ם </a:t>
            </a:r>
            <a:r>
              <a:rPr lang="he-IL" sz="1600" dirty="0" smtClean="0"/>
              <a:t>לַה</a:t>
            </a:r>
            <a:r>
              <a:rPr lang="he-IL" sz="1600" dirty="0"/>
              <a:t>’</a:t>
            </a:r>
            <a:r>
              <a:rPr lang="he-IL" sz="1600" dirty="0" smtClean="0"/>
              <a:t> </a:t>
            </a:r>
            <a:r>
              <a:rPr lang="he-IL" sz="1600" dirty="0"/>
              <a:t>אֱלֹהֶֽיךָ׃ </a:t>
            </a:r>
            <a:endParaRPr lang="en-US" sz="1600" dirty="0" smtClean="0"/>
          </a:p>
          <a:p>
            <a:pPr marL="0" indent="0" algn="r" rtl="1">
              <a:buNone/>
            </a:pPr>
            <a:r>
              <a:rPr lang="he-IL" sz="1600" dirty="0" smtClean="0"/>
              <a:t>(</a:t>
            </a:r>
            <a:r>
              <a:rPr lang="he-IL" sz="1600" dirty="0"/>
              <a:t>י) וְשָׁ֣מַעְתָּ֔ בְּק֖וֹל ה’ </a:t>
            </a:r>
            <a:r>
              <a:rPr lang="he-IL" sz="1600" dirty="0" smtClean="0"/>
              <a:t>אֱלֹהֶ֑יךָ </a:t>
            </a:r>
            <a:r>
              <a:rPr lang="he-IL" sz="1600" dirty="0"/>
              <a:t>וְעָשִׂ֤יתָ אֶת־מִצְוֺתָו֙ וְאֶת־חֻקָּ֔יו אֲשֶׁ֛ר אָנֹכִ֥י מְצַוְּךָ֖ הַיּֽוֹם׃ </a:t>
            </a:r>
            <a:endParaRPr lang="en-US" sz="1600" dirty="0" smtClean="0"/>
          </a:p>
          <a:p>
            <a:pPr marL="0" indent="0" algn="r" rtl="1">
              <a:buNone/>
            </a:pPr>
            <a:r>
              <a:rPr lang="he-IL" sz="1600" dirty="0" smtClean="0"/>
              <a:t>(</a:t>
            </a:r>
            <a:r>
              <a:rPr lang="he-IL" sz="1600" dirty="0"/>
              <a:t>יא) </a:t>
            </a:r>
            <a:r>
              <a:rPr lang="he-IL" sz="1600" dirty="0" smtClean="0"/>
              <a:t>וַיְצַ֤ו </a:t>
            </a:r>
            <a:r>
              <a:rPr lang="he-IL" sz="1600" dirty="0"/>
              <a:t>מֹשֶׁה֙ אֶת־הָעָ֔ם בַּיּ֥וֹם הַה֖וּא לֵאמֹֽר</a:t>
            </a:r>
            <a:r>
              <a:rPr lang="he-IL" sz="1600" dirty="0" smtClean="0"/>
              <a:t>׃</a:t>
            </a:r>
            <a:endParaRPr lang="en-US" sz="1600" dirty="0" smtClean="0"/>
          </a:p>
          <a:p>
            <a:pPr marL="0" indent="0" algn="r" rtl="1">
              <a:buNone/>
            </a:pPr>
            <a:r>
              <a:rPr lang="he-IL" sz="1600" dirty="0"/>
              <a:t>(יב) אֵ֠לֶּה יַֽעַמְד֞וּ לְבָרֵ֤ךְ אֶת־הָעָם֙ עַל־הַ֣ר גְּרִזִ֔ים בְּעׇבְרְכֶ֖ם אֶת־הַיַּרְדֵּ֑ן שִׁמְעוֹן֙ וְלֵוִ֣י וִֽיהוּדָ֔ה וְיִשָּׂשכָ֖ר וְיוֹסֵ֥ף וּבִנְיָמִֽן׃ </a:t>
            </a:r>
            <a:endParaRPr lang="en-US" sz="1600" dirty="0" smtClean="0"/>
          </a:p>
          <a:p>
            <a:pPr marL="0" indent="0" algn="r" rtl="1">
              <a:buNone/>
            </a:pPr>
            <a:r>
              <a:rPr lang="he-IL" sz="1600" dirty="0" smtClean="0"/>
              <a:t>(</a:t>
            </a:r>
            <a:r>
              <a:rPr lang="he-IL" sz="1600" dirty="0"/>
              <a:t>יג) וְאֵ֛לֶּה יַֽעַמְד֥וּ עַל־הַקְּלָלָ֖ה בְּהַ֣ר עֵיבָ֑ל רְאוּבֵן֙ גָּ֣ד וְאָשֵׁ֔ר וּזְבוּלֻ֖ן דָּ֥ן וְנַפְתָּלִֽי</a:t>
            </a:r>
            <a:r>
              <a:rPr lang="he-IL" sz="1600" dirty="0" smtClean="0"/>
              <a:t>׃</a:t>
            </a:r>
            <a:endParaRPr lang="en-US" sz="1600" dirty="0" smtClean="0"/>
          </a:p>
          <a:p>
            <a:pPr marL="0" indent="0" algn="r" rtl="1">
              <a:buNone/>
            </a:pPr>
            <a:r>
              <a:rPr lang="he-IL" sz="1600" dirty="0"/>
              <a:t>(יד) וְעָנ֣וּ הַלְוִיִּ֗ם וְאָ֥מְר֛וּ אֶל־כׇּל־אִ֥ישׁ יִשְׂרָאֵ֖ל ק֥וֹל רָֽם</a:t>
            </a:r>
            <a:r>
              <a:rPr lang="he-IL" sz="1600" dirty="0" smtClean="0"/>
              <a:t>׃</a:t>
            </a:r>
            <a:endParaRPr lang="en-US" sz="1600" dirty="0" smtClean="0"/>
          </a:p>
          <a:p>
            <a:pPr marL="0" indent="0" algn="r" rtl="1">
              <a:buNone/>
            </a:pPr>
            <a:r>
              <a:rPr lang="he-IL" sz="1600" dirty="0" smtClean="0"/>
              <a:t>(טו) אָר֣וּר הָאִ֡ישׁ</a:t>
            </a:r>
            <a:r>
              <a:rPr lang="en-US" sz="1600" dirty="0" smtClean="0"/>
              <a:t>.…</a:t>
            </a:r>
          </a:p>
          <a:p>
            <a:pPr marL="0" indent="0" algn="r" rtl="1">
              <a:buNone/>
            </a:pPr>
            <a:r>
              <a:rPr lang="he-IL" sz="1600" dirty="0"/>
              <a:t>(א) וְהָיָ֗ה אִם־שָׁמ֤וֹעַ תִּשְׁמַע֙ בְּקוֹל֙ יְהֹוָ֣ה אֱלֹהֶ֔יךָ לִשְׁמֹ֤ר לַעֲשׂוֹת֙ אֶת־כׇּל־מִצְוֺתָ֔יו אֲשֶׁ֛ר אָנֹכִ֥י מְצַוְּךָ֖ הַיּ֑וֹם וּנְתָ֨נְךָ֜ יְהֹוָ֤ה אֱלֹהֶ֙יךָ֙ עֶלְי֔וֹן עַ֖ל כׇּל־גּוֹיֵ֥י הָאָֽרֶץ׃ </a:t>
            </a:r>
            <a:endParaRPr lang="en-US" sz="1600" dirty="0" smtClean="0"/>
          </a:p>
          <a:p>
            <a:pPr marL="0" indent="0" algn="r" rtl="1">
              <a:buNone/>
            </a:pPr>
            <a:r>
              <a:rPr lang="he-IL" sz="1600" dirty="0" smtClean="0"/>
              <a:t>(</a:t>
            </a:r>
            <a:r>
              <a:rPr lang="he-IL" sz="1600" dirty="0"/>
              <a:t>ב) וּבָ֧אוּ עָלֶ֛יךָ כׇּל־הַבְּרָכ֥וֹת הָאֵ֖לֶּה וְהִשִּׂיגֻ֑ךָ כִּ֣י תִשְׁמַ֔ע בְּק֖וֹל יְהֹוָ֥ה אֱלֹהֶֽיךָ׃ </a:t>
            </a:r>
            <a:endParaRPr lang="en-US" sz="1600" dirty="0" smtClean="0"/>
          </a:p>
          <a:p>
            <a:pPr marL="0" indent="0" algn="r" rtl="1">
              <a:buNone/>
            </a:pPr>
            <a:r>
              <a:rPr lang="he-IL" sz="1600" dirty="0" smtClean="0"/>
              <a:t>(</a:t>
            </a:r>
            <a:r>
              <a:rPr lang="he-IL" sz="1600" dirty="0"/>
              <a:t>ג) </a:t>
            </a:r>
            <a:r>
              <a:rPr lang="he-IL" sz="1600" dirty="0" smtClean="0"/>
              <a:t>בָּר֥וּךְ</a:t>
            </a:r>
            <a:r>
              <a:rPr lang="en-US" sz="1600" dirty="0" smtClean="0"/>
              <a:t>…</a:t>
            </a:r>
            <a:endParaRPr lang="he-IL" sz="1600" dirty="0"/>
          </a:p>
          <a:p>
            <a:pPr marL="0" indent="0" algn="r" rtl="1">
              <a:buNone/>
            </a:pPr>
            <a:endParaRPr lang="en-US" sz="1600" dirty="0" smtClean="0"/>
          </a:p>
        </p:txBody>
      </p:sp>
      <p:sp>
        <p:nvSpPr>
          <p:cNvPr id="4" name="Rectangle 3"/>
          <p:cNvSpPr/>
          <p:nvPr/>
        </p:nvSpPr>
        <p:spPr>
          <a:xfrm>
            <a:off x="8550338" y="692696"/>
            <a:ext cx="558166" cy="369332"/>
          </a:xfrm>
          <a:prstGeom prst="rect">
            <a:avLst/>
          </a:prstGeom>
        </p:spPr>
        <p:txBody>
          <a:bodyPr wrap="none">
            <a:spAutoFit/>
          </a:bodyPr>
          <a:lstStyle/>
          <a:p>
            <a:pPr algn="r" rtl="1"/>
            <a:r>
              <a:rPr lang="he-IL" b="1" dirty="0">
                <a:solidFill>
                  <a:srgbClr val="A793BF"/>
                </a:solidFill>
              </a:rPr>
              <a:t>כ</a:t>
            </a:r>
            <a:r>
              <a:rPr lang="en-US" b="1" dirty="0">
                <a:solidFill>
                  <a:srgbClr val="A793BF"/>
                </a:solidFill>
              </a:rPr>
              <a:t>"</a:t>
            </a:r>
            <a:r>
              <a:rPr lang="he-IL" b="1" dirty="0" smtClean="0">
                <a:solidFill>
                  <a:srgbClr val="A793BF"/>
                </a:solidFill>
              </a:rPr>
              <a:t>ז</a:t>
            </a:r>
            <a:r>
              <a:rPr lang="en-US" b="1" dirty="0" smtClean="0">
                <a:solidFill>
                  <a:srgbClr val="A793BF"/>
                </a:solidFill>
              </a:rPr>
              <a:t>:</a:t>
            </a:r>
            <a:endParaRPr lang="en-US" dirty="0"/>
          </a:p>
        </p:txBody>
      </p:sp>
      <p:sp>
        <p:nvSpPr>
          <p:cNvPr id="5" name="Rectangle 4"/>
          <p:cNvSpPr/>
          <p:nvPr/>
        </p:nvSpPr>
        <p:spPr>
          <a:xfrm>
            <a:off x="8574256" y="5579948"/>
            <a:ext cx="606256" cy="369332"/>
          </a:xfrm>
          <a:prstGeom prst="rect">
            <a:avLst/>
          </a:prstGeom>
        </p:spPr>
        <p:txBody>
          <a:bodyPr wrap="none">
            <a:spAutoFit/>
          </a:bodyPr>
          <a:lstStyle/>
          <a:p>
            <a:pPr algn="r" rtl="1"/>
            <a:r>
              <a:rPr lang="he-IL" b="1" dirty="0">
                <a:solidFill>
                  <a:srgbClr val="A793BF"/>
                </a:solidFill>
              </a:rPr>
              <a:t>כ</a:t>
            </a:r>
            <a:r>
              <a:rPr lang="en-US" b="1" dirty="0">
                <a:solidFill>
                  <a:srgbClr val="A793BF"/>
                </a:solidFill>
              </a:rPr>
              <a:t>"</a:t>
            </a:r>
            <a:r>
              <a:rPr lang="he-IL" b="1" dirty="0" smtClean="0">
                <a:solidFill>
                  <a:srgbClr val="A793BF"/>
                </a:solidFill>
              </a:rPr>
              <a:t>ח</a:t>
            </a:r>
            <a:r>
              <a:rPr lang="en-US" b="1" dirty="0" smtClean="0">
                <a:solidFill>
                  <a:srgbClr val="A793BF"/>
                </a:solidFill>
              </a:rPr>
              <a:t>:</a:t>
            </a:r>
            <a:endParaRPr lang="en-US" dirty="0"/>
          </a:p>
        </p:txBody>
      </p:sp>
    </p:spTree>
    <p:extLst>
      <p:ext uri="{BB962C8B-B14F-4D97-AF65-F5344CB8AC3E}">
        <p14:creationId xmlns:p14="http://schemas.microsoft.com/office/powerpoint/2010/main" val="19289449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9392"/>
            <a:ext cx="8229600" cy="720080"/>
          </a:xfrm>
        </p:spPr>
        <p:txBody>
          <a:bodyPr>
            <a:normAutofit fontScale="90000"/>
          </a:bodyPr>
          <a:lstStyle/>
          <a:p>
            <a:pPr rtl="1"/>
            <a:r>
              <a:rPr lang="he-IL" b="1" dirty="0">
                <a:solidFill>
                  <a:srgbClr val="A793BF"/>
                </a:solidFill>
              </a:rPr>
              <a:t>דברים</a:t>
            </a:r>
            <a:r>
              <a:rPr lang="en-US" b="1" dirty="0">
                <a:solidFill>
                  <a:srgbClr val="A793BF"/>
                </a:solidFill>
              </a:rPr>
              <a:t> </a:t>
            </a:r>
            <a:r>
              <a:rPr lang="he-IL" b="1" dirty="0">
                <a:solidFill>
                  <a:srgbClr val="A793BF"/>
                </a:solidFill>
              </a:rPr>
              <a:t>כ</a:t>
            </a:r>
            <a:r>
              <a:rPr lang="en-US" b="1" dirty="0">
                <a:solidFill>
                  <a:srgbClr val="A793BF"/>
                </a:solidFill>
              </a:rPr>
              <a:t>"</a:t>
            </a:r>
            <a:r>
              <a:rPr lang="he-IL" b="1" dirty="0">
                <a:solidFill>
                  <a:srgbClr val="A793BF"/>
                </a:solidFill>
              </a:rPr>
              <a:t>ז</a:t>
            </a:r>
            <a:r>
              <a:rPr lang="en-US" b="1" dirty="0" smtClean="0">
                <a:solidFill>
                  <a:srgbClr val="A793BF"/>
                </a:solidFill>
              </a:rPr>
              <a:t>, </a:t>
            </a:r>
            <a:r>
              <a:rPr lang="he-IL" b="1" dirty="0">
                <a:solidFill>
                  <a:srgbClr val="A793BF"/>
                </a:solidFill>
              </a:rPr>
              <a:t>כ</a:t>
            </a:r>
            <a:r>
              <a:rPr lang="en-US" b="1" dirty="0">
                <a:solidFill>
                  <a:srgbClr val="A793BF"/>
                </a:solidFill>
              </a:rPr>
              <a:t>"</a:t>
            </a:r>
            <a:r>
              <a:rPr lang="he-IL" b="1" dirty="0" smtClean="0">
                <a:solidFill>
                  <a:srgbClr val="A793BF"/>
                </a:solidFill>
              </a:rPr>
              <a:t>ח</a:t>
            </a:r>
            <a:r>
              <a:rPr lang="en-US" b="1" dirty="0">
                <a:solidFill>
                  <a:srgbClr val="A793BF"/>
                </a:solidFill>
              </a:rPr>
              <a:t> SOURCE SHEET </a:t>
            </a:r>
            <a:r>
              <a:rPr lang="en-US" b="1" dirty="0" smtClean="0">
                <a:solidFill>
                  <a:srgbClr val="A793BF"/>
                </a:solidFill>
              </a:rPr>
              <a:t>- </a:t>
            </a:r>
            <a:endParaRPr lang="en-US" b="1" dirty="0">
              <a:solidFill>
                <a:srgbClr val="A793BF"/>
              </a:solidFill>
            </a:endParaRPr>
          </a:p>
        </p:txBody>
      </p:sp>
      <p:sp>
        <p:nvSpPr>
          <p:cNvPr id="3" name="Content Placeholder 2"/>
          <p:cNvSpPr>
            <a:spLocks noGrp="1"/>
          </p:cNvSpPr>
          <p:nvPr>
            <p:ph idx="1"/>
          </p:nvPr>
        </p:nvSpPr>
        <p:spPr>
          <a:xfrm>
            <a:off x="683568" y="692696"/>
            <a:ext cx="8208912" cy="6165304"/>
          </a:xfrm>
        </p:spPr>
        <p:txBody>
          <a:bodyPr>
            <a:noAutofit/>
          </a:bodyPr>
          <a:lstStyle/>
          <a:p>
            <a:pPr marL="0" indent="0" algn="just">
              <a:buNone/>
            </a:pPr>
            <a:r>
              <a:rPr lang="en-US" sz="1600" dirty="0" smtClean="0"/>
              <a:t>(1) Moses </a:t>
            </a:r>
            <a:r>
              <a:rPr lang="en-US" sz="1600" dirty="0"/>
              <a:t>and the elders of Israel commanded the people, saying, “Keep all the commandment which I command you this day. (2) It shall be on the day when you shall pass over the Jordan to the land which Hashem your God gives you, that you shall set yourself up great stones, and plaster them with plaster: (3) and you shall write on them all the words of this law, when you have passed over; that you may go in to the land which Hashem your </a:t>
            </a:r>
            <a:r>
              <a:rPr lang="en-US" sz="1600" dirty="0" smtClean="0"/>
              <a:t>God </a:t>
            </a:r>
            <a:r>
              <a:rPr lang="en-US" sz="1600" dirty="0"/>
              <a:t>gives you, a land flowing with milk and honey, as Hashem, the God of your fathers, has promised you. (4) It shall be, when you have passed over the Jordan, that you shall set up these stones, which I command you this day, in Mount </a:t>
            </a:r>
            <a:r>
              <a:rPr lang="en-US" sz="1600" dirty="0" err="1"/>
              <a:t>Ebal</a:t>
            </a:r>
            <a:r>
              <a:rPr lang="en-US" sz="1600" dirty="0"/>
              <a:t>, and you shall plaster them with plaster. (5) There you shall build an altar to Hashem your God, an altar of stones: you shall lift up no iron on them. (6) You shall build the altar of Hashem your God of uncut stones; and you shall offer burnt offerings thereon to Hashem your God: (7) and you shall sacrifice peace offerings, and shall eat there; and you shall rejoice before Hashem your God. (8) You shall write on the stones all the words of this law very plainly.” (9) Moses and the priests the Levites spoke to all Israel, saying, “Keep silence, and listen, Israel: this day you have become the people of Hashem your God. (10) You shall therefore obey the voice of Hashem your God, and do his commandments and his statutes, which I command you this day.” (11) Moses commanded the people the same day, saying, (12) “These shall stand on Mount Gerizim to bless the people, when you have passed over the Jordan: Simeon, and Levi, and Judah, and Issachar, and Joseph, and Benjamin. (13) These shall stand on Mount </a:t>
            </a:r>
            <a:r>
              <a:rPr lang="en-US" sz="1600" dirty="0" err="1"/>
              <a:t>Ebal</a:t>
            </a:r>
            <a:r>
              <a:rPr lang="en-US" sz="1600" dirty="0"/>
              <a:t> for the curse: Reuben, Gad, and Asher, and </a:t>
            </a:r>
            <a:r>
              <a:rPr lang="en-US" sz="1600" dirty="0" err="1"/>
              <a:t>Zebulun</a:t>
            </a:r>
            <a:r>
              <a:rPr lang="en-US" sz="1600" dirty="0"/>
              <a:t>, Dan, and Naphtali. (14) The Levites shall answer, and tell all the men of Israel with a loud voice, (15) ‘Cursed is the </a:t>
            </a:r>
            <a:r>
              <a:rPr lang="en-US" sz="1600" dirty="0" smtClean="0"/>
              <a:t>man…</a:t>
            </a:r>
          </a:p>
          <a:p>
            <a:pPr marL="0" indent="0" algn="just">
              <a:buNone/>
            </a:pPr>
            <a:r>
              <a:rPr lang="en-US" sz="1600" dirty="0"/>
              <a:t>(1) It shall happen, if you shall listen diligently to the voice of Hashem your God, to observe to do all his commandments which I command you this day, that Hashem your God will set you on high above all the nations of the earth: (2) and all these blessings shall come on you, and overtake you, if you shall listen to the voice of Hashem your God. (3) You shall be </a:t>
            </a:r>
            <a:r>
              <a:rPr lang="en-US" sz="1600" dirty="0" smtClean="0"/>
              <a:t>blessed…</a:t>
            </a:r>
          </a:p>
          <a:p>
            <a:pPr algn="just">
              <a:buAutoNum type="arabicParenBoth"/>
            </a:pPr>
            <a:endParaRPr lang="en-US" sz="1600" dirty="0"/>
          </a:p>
          <a:p>
            <a:pPr algn="just">
              <a:buAutoNum type="arabicParenBoth"/>
            </a:pPr>
            <a:endParaRPr lang="en-US" sz="1600" dirty="0" smtClean="0"/>
          </a:p>
        </p:txBody>
      </p:sp>
      <p:sp>
        <p:nvSpPr>
          <p:cNvPr id="4" name="Rectangle 3"/>
          <p:cNvSpPr/>
          <p:nvPr/>
        </p:nvSpPr>
        <p:spPr>
          <a:xfrm>
            <a:off x="117514" y="692696"/>
            <a:ext cx="494046" cy="369332"/>
          </a:xfrm>
          <a:prstGeom prst="rect">
            <a:avLst/>
          </a:prstGeom>
        </p:spPr>
        <p:txBody>
          <a:bodyPr wrap="none">
            <a:spAutoFit/>
          </a:bodyPr>
          <a:lstStyle/>
          <a:p>
            <a:pPr algn="r" rtl="1"/>
            <a:r>
              <a:rPr lang="he-IL" b="1" dirty="0">
                <a:solidFill>
                  <a:srgbClr val="A793BF"/>
                </a:solidFill>
              </a:rPr>
              <a:t>כ</a:t>
            </a:r>
            <a:r>
              <a:rPr lang="en-US" b="1" dirty="0">
                <a:solidFill>
                  <a:srgbClr val="A793BF"/>
                </a:solidFill>
              </a:rPr>
              <a:t>"</a:t>
            </a:r>
            <a:r>
              <a:rPr lang="he-IL" b="1" dirty="0">
                <a:solidFill>
                  <a:srgbClr val="A793BF"/>
                </a:solidFill>
              </a:rPr>
              <a:t>ז</a:t>
            </a:r>
            <a:endParaRPr lang="en-US" dirty="0"/>
          </a:p>
        </p:txBody>
      </p:sp>
      <p:sp>
        <p:nvSpPr>
          <p:cNvPr id="5" name="Rectangle 4"/>
          <p:cNvSpPr/>
          <p:nvPr/>
        </p:nvSpPr>
        <p:spPr>
          <a:xfrm>
            <a:off x="179512" y="5589240"/>
            <a:ext cx="542136" cy="369332"/>
          </a:xfrm>
          <a:prstGeom prst="rect">
            <a:avLst/>
          </a:prstGeom>
        </p:spPr>
        <p:txBody>
          <a:bodyPr wrap="none">
            <a:spAutoFit/>
          </a:bodyPr>
          <a:lstStyle/>
          <a:p>
            <a:pPr algn="r" rtl="1"/>
            <a:r>
              <a:rPr lang="he-IL" b="1" dirty="0">
                <a:solidFill>
                  <a:srgbClr val="A793BF"/>
                </a:solidFill>
              </a:rPr>
              <a:t>כ</a:t>
            </a:r>
            <a:r>
              <a:rPr lang="en-US" b="1" dirty="0">
                <a:solidFill>
                  <a:srgbClr val="A793BF"/>
                </a:solidFill>
              </a:rPr>
              <a:t>"</a:t>
            </a:r>
            <a:r>
              <a:rPr lang="he-IL" b="1" dirty="0">
                <a:solidFill>
                  <a:srgbClr val="A793BF"/>
                </a:solidFill>
              </a:rPr>
              <a:t>ח</a:t>
            </a:r>
            <a:endParaRPr lang="en-US" dirty="0"/>
          </a:p>
        </p:txBody>
      </p:sp>
    </p:spTree>
    <p:extLst>
      <p:ext uri="{BB962C8B-B14F-4D97-AF65-F5344CB8AC3E}">
        <p14:creationId xmlns:p14="http://schemas.microsoft.com/office/powerpoint/2010/main" val="28618795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solidFill>
                  <a:srgbClr val="A793BF"/>
                </a:solidFill>
              </a:rPr>
              <a:t>Yehoshua</a:t>
            </a:r>
            <a:r>
              <a:rPr lang="en-US" b="1" dirty="0" smtClean="0">
                <a:solidFill>
                  <a:srgbClr val="A793BF"/>
                </a:solidFill>
              </a:rPr>
              <a:t> </a:t>
            </a:r>
            <a:r>
              <a:rPr lang="en-US" b="1" dirty="0" err="1" smtClean="0">
                <a:solidFill>
                  <a:srgbClr val="A793BF"/>
                </a:solidFill>
              </a:rPr>
              <a:t>Perek</a:t>
            </a:r>
            <a:r>
              <a:rPr lang="en-US" b="1" dirty="0" smtClean="0">
                <a:solidFill>
                  <a:srgbClr val="A793BF"/>
                </a:solidFill>
              </a:rPr>
              <a:t> 9</a:t>
            </a:r>
            <a:endParaRPr lang="en-US" b="1" dirty="0">
              <a:solidFill>
                <a:srgbClr val="A793BF"/>
              </a:solidFill>
            </a:endParaRPr>
          </a:p>
        </p:txBody>
      </p:sp>
      <p:sp>
        <p:nvSpPr>
          <p:cNvPr id="3" name="Content Placeholder 2"/>
          <p:cNvSpPr>
            <a:spLocks noGrp="1"/>
          </p:cNvSpPr>
          <p:nvPr>
            <p:ph idx="1"/>
          </p:nvPr>
        </p:nvSpPr>
        <p:spPr>
          <a:xfrm>
            <a:off x="265375" y="1124744"/>
            <a:ext cx="8517632" cy="5112568"/>
          </a:xfrm>
        </p:spPr>
        <p:txBody>
          <a:bodyPr>
            <a:normAutofit fontScale="25000" lnSpcReduction="20000"/>
          </a:bodyPr>
          <a:lstStyle/>
          <a:p>
            <a:endParaRPr lang="en-US" sz="2400" dirty="0" smtClean="0"/>
          </a:p>
          <a:p>
            <a:r>
              <a:rPr lang="en-US" sz="8000" dirty="0" smtClean="0"/>
              <a:t>The </a:t>
            </a:r>
            <a:r>
              <a:rPr lang="he-IL" sz="8000" dirty="0"/>
              <a:t>גבעונים </a:t>
            </a:r>
            <a:r>
              <a:rPr lang="en-US" sz="8000" dirty="0" smtClean="0"/>
              <a:t> come</a:t>
            </a:r>
          </a:p>
          <a:p>
            <a:r>
              <a:rPr lang="he-IL" sz="8000" dirty="0" smtClean="0"/>
              <a:t>יהושע</a:t>
            </a:r>
            <a:r>
              <a:rPr lang="en-US" sz="8000" dirty="0" smtClean="0"/>
              <a:t> makes </a:t>
            </a:r>
            <a:r>
              <a:rPr lang="en-US" sz="8000" dirty="0"/>
              <a:t>peace </a:t>
            </a:r>
            <a:r>
              <a:rPr lang="en-US" sz="8000" dirty="0" smtClean="0"/>
              <a:t>with</a:t>
            </a:r>
          </a:p>
          <a:p>
            <a:pPr marL="0" indent="0">
              <a:buNone/>
            </a:pPr>
            <a:r>
              <a:rPr lang="en-US" sz="8000" dirty="0" smtClean="0"/>
              <a:t>the </a:t>
            </a:r>
            <a:r>
              <a:rPr lang="he-IL" sz="8000" dirty="0" smtClean="0"/>
              <a:t>גבעונים</a:t>
            </a:r>
            <a:endParaRPr lang="en-US" sz="8000" dirty="0" smtClean="0"/>
          </a:p>
          <a:p>
            <a:r>
              <a:rPr lang="en-US" sz="8000" dirty="0" smtClean="0"/>
              <a:t>The </a:t>
            </a:r>
            <a:r>
              <a:rPr lang="he-IL" sz="8000" dirty="0"/>
              <a:t>גבעונים</a:t>
            </a:r>
            <a:r>
              <a:rPr lang="en-US" sz="8000" dirty="0" smtClean="0"/>
              <a:t> </a:t>
            </a:r>
            <a:r>
              <a:rPr lang="en-US" sz="8000" dirty="0"/>
              <a:t>deception is </a:t>
            </a:r>
            <a:endParaRPr lang="en-US" sz="8000" dirty="0" smtClean="0"/>
          </a:p>
          <a:p>
            <a:pPr marL="0" indent="0">
              <a:buNone/>
            </a:pPr>
            <a:r>
              <a:rPr lang="en-US" sz="8000" dirty="0" smtClean="0"/>
              <a:t>found out</a:t>
            </a:r>
          </a:p>
          <a:p>
            <a:pPr marL="0" indent="0">
              <a:buNone/>
            </a:pPr>
            <a:endParaRPr lang="en-US" sz="2400" i="1" dirty="0"/>
          </a:p>
          <a:p>
            <a:pPr marL="0" indent="0">
              <a:buNone/>
            </a:pPr>
            <a:endParaRPr lang="en-US" sz="2400" i="1" dirty="0"/>
          </a:p>
          <a:p>
            <a:pPr marL="0" indent="0">
              <a:buNone/>
            </a:pPr>
            <a:endParaRPr lang="en-US" sz="2400" i="1" dirty="0" smtClean="0"/>
          </a:p>
          <a:p>
            <a:pPr marL="0" indent="0">
              <a:buNone/>
            </a:pPr>
            <a:endParaRPr lang="en-US" sz="2400" i="1" dirty="0"/>
          </a:p>
          <a:p>
            <a:pPr marL="0" indent="0">
              <a:buNone/>
            </a:pPr>
            <a:endParaRPr lang="en-US" sz="2400" i="1" dirty="0" smtClean="0"/>
          </a:p>
          <a:p>
            <a:pPr marL="0" indent="0">
              <a:buNone/>
            </a:pPr>
            <a:endParaRPr lang="en-US" sz="2400" i="1" dirty="0"/>
          </a:p>
          <a:p>
            <a:pPr marL="0" indent="0">
              <a:buNone/>
            </a:pPr>
            <a:endParaRPr lang="en-US" sz="2400" i="1" dirty="0" smtClean="0"/>
          </a:p>
          <a:p>
            <a:pPr marL="0" indent="0">
              <a:buNone/>
            </a:pPr>
            <a:endParaRPr lang="en-US" sz="2400" i="1" dirty="0"/>
          </a:p>
          <a:p>
            <a:pPr marL="0" indent="0">
              <a:buNone/>
            </a:pPr>
            <a:endParaRPr lang="en-US" sz="2400" i="1" dirty="0" smtClean="0"/>
          </a:p>
          <a:p>
            <a:pPr marL="0" indent="0">
              <a:buNone/>
            </a:pPr>
            <a:endParaRPr lang="en-US" sz="2400" i="1" dirty="0" smtClean="0"/>
          </a:p>
          <a:p>
            <a:pPr marL="0" indent="0">
              <a:buNone/>
            </a:pPr>
            <a:endParaRPr lang="en-US" sz="2400" i="1" dirty="0"/>
          </a:p>
          <a:p>
            <a:pPr marL="0" indent="0">
              <a:buNone/>
            </a:pPr>
            <a:endParaRPr lang="en-US" sz="2400" i="1" dirty="0" smtClean="0"/>
          </a:p>
          <a:p>
            <a:pPr marL="0" indent="0">
              <a:buNone/>
            </a:pPr>
            <a:endParaRPr lang="en-US" sz="2400" i="1" dirty="0"/>
          </a:p>
          <a:p>
            <a:pPr marL="0" indent="0">
              <a:buNone/>
            </a:pPr>
            <a:r>
              <a:rPr lang="en-US" sz="8000" i="1" dirty="0" smtClean="0">
                <a:solidFill>
                  <a:srgbClr val="8064A2"/>
                </a:solidFill>
              </a:rPr>
              <a:t>Q: </a:t>
            </a:r>
            <a:r>
              <a:rPr lang="he-IL" sz="8000" dirty="0">
                <a:solidFill>
                  <a:srgbClr val="8064A2"/>
                </a:solidFill>
              </a:rPr>
              <a:t>יהושע</a:t>
            </a:r>
            <a:r>
              <a:rPr lang="he-IL" sz="8000" dirty="0" smtClean="0">
                <a:solidFill>
                  <a:srgbClr val="8064A2"/>
                </a:solidFill>
              </a:rPr>
              <a:t> </a:t>
            </a:r>
            <a:r>
              <a:rPr lang="en-US" sz="8000" dirty="0" smtClean="0">
                <a:solidFill>
                  <a:srgbClr val="8064A2"/>
                </a:solidFill>
              </a:rPr>
              <a:t> sent messengers </a:t>
            </a:r>
            <a:r>
              <a:rPr lang="en-US" sz="8000" dirty="0">
                <a:solidFill>
                  <a:srgbClr val="8064A2"/>
                </a:solidFill>
              </a:rPr>
              <a:t>to all </a:t>
            </a:r>
            <a:r>
              <a:rPr lang="en-US" sz="8000" dirty="0" smtClean="0">
                <a:solidFill>
                  <a:srgbClr val="8064A2"/>
                </a:solidFill>
              </a:rPr>
              <a:t>Canaanite nations that </a:t>
            </a:r>
            <a:r>
              <a:rPr lang="en-US" sz="8000" dirty="0">
                <a:solidFill>
                  <a:srgbClr val="8064A2"/>
                </a:solidFill>
              </a:rPr>
              <a:t>’</a:t>
            </a:r>
            <a:r>
              <a:rPr lang="he-IL" sz="8000" dirty="0" smtClean="0">
                <a:solidFill>
                  <a:srgbClr val="8064A2"/>
                </a:solidFill>
              </a:rPr>
              <a:t>ה</a:t>
            </a:r>
            <a:r>
              <a:rPr lang="en-US" sz="8000" dirty="0" smtClean="0">
                <a:solidFill>
                  <a:srgbClr val="8064A2"/>
                </a:solidFill>
              </a:rPr>
              <a:t> has given </a:t>
            </a:r>
            <a:r>
              <a:rPr lang="en-US" sz="8000" dirty="0">
                <a:solidFill>
                  <a:srgbClr val="8064A2"/>
                </a:solidFill>
              </a:rPr>
              <a:t>us this </a:t>
            </a:r>
            <a:r>
              <a:rPr lang="en-US" sz="8000" dirty="0" smtClean="0">
                <a:solidFill>
                  <a:srgbClr val="8064A2"/>
                </a:solidFill>
              </a:rPr>
              <a:t> land </a:t>
            </a:r>
            <a:r>
              <a:rPr lang="en-US" sz="8000" dirty="0">
                <a:solidFill>
                  <a:srgbClr val="8064A2"/>
                </a:solidFill>
              </a:rPr>
              <a:t>and </a:t>
            </a:r>
            <a:r>
              <a:rPr lang="en-US" sz="8000" dirty="0" smtClean="0">
                <a:solidFill>
                  <a:srgbClr val="8064A2"/>
                </a:solidFill>
              </a:rPr>
              <a:t>they </a:t>
            </a:r>
            <a:r>
              <a:rPr lang="en-US" sz="8000" dirty="0">
                <a:solidFill>
                  <a:srgbClr val="8064A2"/>
                </a:solidFill>
              </a:rPr>
              <a:t>have </a:t>
            </a:r>
            <a:r>
              <a:rPr lang="en-US" sz="8000" dirty="0" smtClean="0">
                <a:solidFill>
                  <a:srgbClr val="8064A2"/>
                </a:solidFill>
              </a:rPr>
              <a:t>which 3 choices?</a:t>
            </a:r>
          </a:p>
          <a:p>
            <a:pPr marL="0" indent="0">
              <a:buNone/>
            </a:pPr>
            <a:r>
              <a:rPr lang="en-US" sz="8000" i="1" dirty="0" smtClean="0">
                <a:solidFill>
                  <a:srgbClr val="8064A2"/>
                </a:solidFill>
              </a:rPr>
              <a:t>Q: </a:t>
            </a:r>
            <a:r>
              <a:rPr lang="en-US" sz="8000" dirty="0" smtClean="0">
                <a:solidFill>
                  <a:srgbClr val="8064A2"/>
                </a:solidFill>
              </a:rPr>
              <a:t>Who are these 7 Canaanite nations?</a:t>
            </a:r>
          </a:p>
          <a:p>
            <a:pPr marL="0" indent="0">
              <a:buNone/>
            </a:pPr>
            <a:r>
              <a:rPr lang="en-US" sz="8000" dirty="0" smtClean="0">
                <a:solidFill>
                  <a:srgbClr val="8064A2"/>
                </a:solidFill>
              </a:rPr>
              <a:t>Q: What </a:t>
            </a:r>
            <a:r>
              <a:rPr lang="en-US" sz="8000" dirty="0">
                <a:solidFill>
                  <a:srgbClr val="8064A2"/>
                </a:solidFill>
              </a:rPr>
              <a:t>did </a:t>
            </a:r>
            <a:r>
              <a:rPr lang="en-US" sz="8000" dirty="0" smtClean="0">
                <a:solidFill>
                  <a:srgbClr val="8064A2"/>
                </a:solidFill>
              </a:rPr>
              <a:t>the</a:t>
            </a:r>
            <a:r>
              <a:rPr lang="he-IL" sz="8000" dirty="0" smtClean="0">
                <a:solidFill>
                  <a:srgbClr val="8064A2"/>
                </a:solidFill>
              </a:rPr>
              <a:t>גבעונים </a:t>
            </a:r>
            <a:r>
              <a:rPr lang="en-US" sz="8000" dirty="0" smtClean="0">
                <a:solidFill>
                  <a:srgbClr val="8064A2"/>
                </a:solidFill>
              </a:rPr>
              <a:t> convey to </a:t>
            </a:r>
            <a:r>
              <a:rPr lang="he-IL" sz="8000" dirty="0" smtClean="0">
                <a:solidFill>
                  <a:srgbClr val="8064A2"/>
                </a:solidFill>
              </a:rPr>
              <a:t>יהושע</a:t>
            </a:r>
            <a:r>
              <a:rPr lang="en-US" sz="8000" dirty="0" smtClean="0">
                <a:solidFill>
                  <a:srgbClr val="8064A2"/>
                </a:solidFill>
              </a:rPr>
              <a:t> that they’d heard about the G-d of B”Y?</a:t>
            </a:r>
          </a:p>
          <a:p>
            <a:pPr marL="0" indent="0">
              <a:buNone/>
            </a:pPr>
            <a:r>
              <a:rPr lang="en-US" sz="8000" dirty="0" smtClean="0">
                <a:solidFill>
                  <a:srgbClr val="8064A2"/>
                </a:solidFill>
              </a:rPr>
              <a:t>Q: What was the mistake</a:t>
            </a:r>
            <a:r>
              <a:rPr lang="he-IL" sz="8000" dirty="0" smtClean="0">
                <a:solidFill>
                  <a:srgbClr val="8064A2"/>
                </a:solidFill>
              </a:rPr>
              <a:t>יהושע </a:t>
            </a:r>
            <a:r>
              <a:rPr lang="en-US" sz="8000" dirty="0" smtClean="0">
                <a:solidFill>
                  <a:srgbClr val="8064A2"/>
                </a:solidFill>
              </a:rPr>
              <a:t> made in deciding upon a peace treaty with the </a:t>
            </a:r>
            <a:r>
              <a:rPr lang="he-IL" sz="8000" dirty="0">
                <a:solidFill>
                  <a:srgbClr val="8064A2"/>
                </a:solidFill>
              </a:rPr>
              <a:t>גבעונים</a:t>
            </a:r>
            <a:r>
              <a:rPr lang="en-US" sz="8000" dirty="0" smtClean="0">
                <a:solidFill>
                  <a:srgbClr val="8064A2"/>
                </a:solidFill>
              </a:rPr>
              <a:t>?</a:t>
            </a:r>
          </a:p>
          <a:p>
            <a:pPr marL="0" indent="0">
              <a:buNone/>
            </a:pPr>
            <a:endParaRPr lang="en-US" sz="24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196752"/>
            <a:ext cx="556260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76444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6491064" cy="1143000"/>
          </a:xfrm>
        </p:spPr>
        <p:txBody>
          <a:bodyPr>
            <a:normAutofit/>
          </a:bodyPr>
          <a:lstStyle/>
          <a:p>
            <a:r>
              <a:rPr lang="en-US" b="1" dirty="0" err="1" smtClean="0">
                <a:solidFill>
                  <a:srgbClr val="A793BF"/>
                </a:solidFill>
              </a:rPr>
              <a:t>Yehoshua</a:t>
            </a:r>
            <a:r>
              <a:rPr lang="en-US" b="1" dirty="0" smtClean="0">
                <a:solidFill>
                  <a:srgbClr val="A793BF"/>
                </a:solidFill>
              </a:rPr>
              <a:t> </a:t>
            </a:r>
            <a:r>
              <a:rPr lang="en-US" b="1" dirty="0" err="1" smtClean="0">
                <a:solidFill>
                  <a:srgbClr val="A793BF"/>
                </a:solidFill>
              </a:rPr>
              <a:t>Perek</a:t>
            </a:r>
            <a:r>
              <a:rPr lang="en-US" b="1" dirty="0" smtClean="0">
                <a:solidFill>
                  <a:srgbClr val="A793BF"/>
                </a:solidFill>
              </a:rPr>
              <a:t> 10 </a:t>
            </a:r>
            <a:endParaRPr lang="en-US" b="1" dirty="0">
              <a:solidFill>
                <a:srgbClr val="A793BF"/>
              </a:solidFill>
            </a:endParaRPr>
          </a:p>
        </p:txBody>
      </p:sp>
      <p:sp>
        <p:nvSpPr>
          <p:cNvPr id="3" name="Content Placeholder 2"/>
          <p:cNvSpPr>
            <a:spLocks noGrp="1"/>
          </p:cNvSpPr>
          <p:nvPr>
            <p:ph idx="1"/>
          </p:nvPr>
        </p:nvSpPr>
        <p:spPr>
          <a:xfrm>
            <a:off x="265375" y="1124744"/>
            <a:ext cx="8517632" cy="2952329"/>
          </a:xfrm>
        </p:spPr>
        <p:txBody>
          <a:bodyPr>
            <a:normAutofit/>
          </a:bodyPr>
          <a:lstStyle/>
          <a:p>
            <a:r>
              <a:rPr lang="en-US" sz="2000" dirty="0" smtClean="0"/>
              <a:t>At the initiative of </a:t>
            </a:r>
            <a:r>
              <a:rPr lang="he-IL" sz="2000" dirty="0" smtClean="0"/>
              <a:t>צדק</a:t>
            </a:r>
            <a:r>
              <a:rPr lang="en-US" sz="2000" dirty="0" smtClean="0"/>
              <a:t> </a:t>
            </a:r>
            <a:r>
              <a:rPr lang="he-IL" sz="2000" dirty="0" smtClean="0"/>
              <a:t>אדני</a:t>
            </a:r>
            <a:r>
              <a:rPr lang="en-US" sz="2000" dirty="0" smtClean="0"/>
              <a:t> King </a:t>
            </a:r>
            <a:r>
              <a:rPr lang="en-US" sz="2000" dirty="0"/>
              <a:t>of </a:t>
            </a:r>
            <a:r>
              <a:rPr lang="en-US" sz="2000" dirty="0" smtClean="0"/>
              <a:t>Jerusalem, 5 nations</a:t>
            </a:r>
          </a:p>
          <a:p>
            <a:pPr marL="0" indent="0">
              <a:buNone/>
            </a:pPr>
            <a:r>
              <a:rPr lang="en-US" sz="2000" dirty="0" smtClean="0"/>
              <a:t>           join forces as Southern Coalition to attack </a:t>
            </a:r>
            <a:r>
              <a:rPr lang="he-IL" sz="2000" dirty="0" smtClean="0"/>
              <a:t>גבעון</a:t>
            </a:r>
            <a:endParaRPr lang="en-US" sz="2000" dirty="0" smtClean="0"/>
          </a:p>
          <a:p>
            <a:r>
              <a:rPr lang="en-US" sz="2000" dirty="0" smtClean="0"/>
              <a:t>B”Y </a:t>
            </a:r>
            <a:r>
              <a:rPr lang="en-US" sz="2000" dirty="0"/>
              <a:t>come to the </a:t>
            </a:r>
            <a:r>
              <a:rPr lang="en-US" sz="2000" dirty="0" smtClean="0"/>
              <a:t>rescue</a:t>
            </a:r>
          </a:p>
          <a:p>
            <a:r>
              <a:rPr lang="he-IL" sz="2000" dirty="0" smtClean="0"/>
              <a:t>ה</a:t>
            </a:r>
            <a:r>
              <a:rPr lang="he-IL" sz="2000" dirty="0"/>
              <a:t>’</a:t>
            </a:r>
            <a:r>
              <a:rPr lang="en-US" sz="2000" dirty="0" smtClean="0"/>
              <a:t> makes </a:t>
            </a:r>
            <a:r>
              <a:rPr lang="en-US" sz="2000" dirty="0"/>
              <a:t>open </a:t>
            </a:r>
            <a:r>
              <a:rPr lang="en-US" sz="2000" dirty="0" smtClean="0"/>
              <a:t>miracles </a:t>
            </a:r>
          </a:p>
          <a:p>
            <a:r>
              <a:rPr lang="en-US" sz="2000" dirty="0" smtClean="0"/>
              <a:t>Southern Coalition is defeated</a:t>
            </a:r>
          </a:p>
          <a:p>
            <a:endParaRPr lang="en-US" sz="2400" dirty="0" smtClean="0"/>
          </a:p>
          <a:p>
            <a:pPr marL="0" indent="0">
              <a:buNone/>
            </a:pPr>
            <a:endParaRPr lang="en-US" sz="1800" dirty="0" smtClean="0"/>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04664"/>
            <a:ext cx="2161334"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51520" y="3212976"/>
            <a:ext cx="8712968" cy="3046988"/>
          </a:xfrm>
          <a:prstGeom prst="rect">
            <a:avLst/>
          </a:prstGeom>
        </p:spPr>
        <p:txBody>
          <a:bodyPr wrap="square">
            <a:spAutoFit/>
          </a:bodyPr>
          <a:lstStyle/>
          <a:p>
            <a:r>
              <a:rPr lang="en-US" sz="2400" i="1" dirty="0">
                <a:solidFill>
                  <a:srgbClr val="8064A2"/>
                </a:solidFill>
              </a:rPr>
              <a:t>Q:</a:t>
            </a:r>
            <a:r>
              <a:rPr lang="en-US" sz="2400" dirty="0">
                <a:solidFill>
                  <a:srgbClr val="8064A2"/>
                </a:solidFill>
              </a:rPr>
              <a:t> </a:t>
            </a:r>
            <a:r>
              <a:rPr lang="en-US" sz="2400" dirty="0" smtClean="0">
                <a:solidFill>
                  <a:srgbClr val="8064A2"/>
                </a:solidFill>
              </a:rPr>
              <a:t>WHAT’s the military </a:t>
            </a:r>
            <a:r>
              <a:rPr lang="en-US" sz="2400" dirty="0">
                <a:solidFill>
                  <a:srgbClr val="8064A2"/>
                </a:solidFill>
              </a:rPr>
              <a:t>and geographical importance </a:t>
            </a:r>
            <a:r>
              <a:rPr lang="en-US" sz="2400" dirty="0" smtClean="0">
                <a:solidFill>
                  <a:srgbClr val="8064A2"/>
                </a:solidFill>
              </a:rPr>
              <a:t>of </a:t>
            </a:r>
            <a:r>
              <a:rPr lang="en-US" sz="2400" dirty="0" err="1" smtClean="0">
                <a:solidFill>
                  <a:srgbClr val="8064A2"/>
                </a:solidFill>
              </a:rPr>
              <a:t>Yericho</a:t>
            </a:r>
            <a:r>
              <a:rPr lang="en-US" sz="2400" dirty="0" smtClean="0">
                <a:solidFill>
                  <a:srgbClr val="8064A2"/>
                </a:solidFill>
              </a:rPr>
              <a:t>, Ai,</a:t>
            </a:r>
          </a:p>
          <a:p>
            <a:r>
              <a:rPr lang="en-US" sz="2400" dirty="0" smtClean="0">
                <a:solidFill>
                  <a:srgbClr val="8064A2"/>
                </a:solidFill>
              </a:rPr>
              <a:t>     </a:t>
            </a:r>
            <a:r>
              <a:rPr lang="en-US" sz="2400" dirty="0" err="1" smtClean="0">
                <a:solidFill>
                  <a:srgbClr val="8064A2"/>
                </a:solidFill>
              </a:rPr>
              <a:t>Givon</a:t>
            </a:r>
            <a:r>
              <a:rPr lang="en-US" sz="2400" dirty="0" smtClean="0">
                <a:solidFill>
                  <a:srgbClr val="8064A2"/>
                </a:solidFill>
              </a:rPr>
              <a:t> and </a:t>
            </a:r>
            <a:r>
              <a:rPr lang="en-US" sz="2400" dirty="0">
                <a:solidFill>
                  <a:srgbClr val="8064A2"/>
                </a:solidFill>
              </a:rPr>
              <a:t>the cities of the </a:t>
            </a:r>
            <a:r>
              <a:rPr lang="en-US" sz="2400" dirty="0" smtClean="0">
                <a:solidFill>
                  <a:srgbClr val="8064A2"/>
                </a:solidFill>
              </a:rPr>
              <a:t>5 Southern kings? </a:t>
            </a:r>
            <a:r>
              <a:rPr lang="en-US" dirty="0" smtClean="0">
                <a:solidFill>
                  <a:srgbClr val="8064A2"/>
                </a:solidFill>
                <a:sym typeface="Wingdings" pitchFamily="2" charset="2"/>
              </a:rPr>
              <a:t> </a:t>
            </a:r>
            <a:r>
              <a:rPr lang="en-US" i="1" dirty="0" smtClean="0">
                <a:solidFill>
                  <a:srgbClr val="8064A2"/>
                </a:solidFill>
              </a:rPr>
              <a:t>Refer to above map.</a:t>
            </a:r>
            <a:endParaRPr lang="en-US" sz="2400" i="1" dirty="0">
              <a:solidFill>
                <a:srgbClr val="8064A2"/>
              </a:solidFill>
            </a:endParaRPr>
          </a:p>
          <a:p>
            <a:r>
              <a:rPr lang="en-US" sz="2400" i="1" dirty="0" smtClean="0">
                <a:solidFill>
                  <a:srgbClr val="8064A2"/>
                </a:solidFill>
              </a:rPr>
              <a:t>Q:</a:t>
            </a:r>
            <a:r>
              <a:rPr lang="en-US" sz="2400" dirty="0" smtClean="0">
                <a:solidFill>
                  <a:srgbClr val="8064A2"/>
                </a:solidFill>
              </a:rPr>
              <a:t> WHAT did</a:t>
            </a:r>
            <a:r>
              <a:rPr lang="he-IL" sz="2400" dirty="0" smtClean="0">
                <a:solidFill>
                  <a:srgbClr val="8064A2"/>
                </a:solidFill>
              </a:rPr>
              <a:t>ה’ </a:t>
            </a:r>
            <a:r>
              <a:rPr lang="en-US" sz="2400" dirty="0" smtClean="0">
                <a:solidFill>
                  <a:srgbClr val="8064A2"/>
                </a:solidFill>
              </a:rPr>
              <a:t> bring upon to kill the other nations (</a:t>
            </a:r>
            <a:r>
              <a:rPr lang="en-US" dirty="0" smtClean="0">
                <a:solidFill>
                  <a:srgbClr val="8064A2"/>
                </a:solidFill>
              </a:rPr>
              <a:t>as they were fleeing </a:t>
            </a:r>
          </a:p>
          <a:p>
            <a:r>
              <a:rPr lang="en-US" dirty="0" smtClean="0">
                <a:solidFill>
                  <a:srgbClr val="8064A2"/>
                </a:solidFill>
              </a:rPr>
              <a:t>       their </a:t>
            </a:r>
            <a:r>
              <a:rPr lang="en-US" dirty="0">
                <a:solidFill>
                  <a:srgbClr val="8064A2"/>
                </a:solidFill>
              </a:rPr>
              <a:t>cities</a:t>
            </a:r>
            <a:r>
              <a:rPr lang="en-US" sz="2400" dirty="0">
                <a:solidFill>
                  <a:srgbClr val="8064A2"/>
                </a:solidFill>
              </a:rPr>
              <a:t>) more than the battle actions of B”Y? </a:t>
            </a:r>
            <a:r>
              <a:rPr lang="en-US" sz="2400" dirty="0" smtClean="0">
                <a:solidFill>
                  <a:srgbClr val="8064A2"/>
                </a:solidFill>
              </a:rPr>
              <a:t>WHAT message </a:t>
            </a:r>
          </a:p>
          <a:p>
            <a:r>
              <a:rPr lang="en-US" sz="2400" dirty="0">
                <a:solidFill>
                  <a:srgbClr val="8064A2"/>
                </a:solidFill>
              </a:rPr>
              <a:t> </a:t>
            </a:r>
            <a:r>
              <a:rPr lang="en-US" sz="2400" dirty="0" smtClean="0">
                <a:solidFill>
                  <a:srgbClr val="8064A2"/>
                </a:solidFill>
              </a:rPr>
              <a:t>     does </a:t>
            </a:r>
            <a:r>
              <a:rPr lang="en-US" sz="2400" dirty="0">
                <a:solidFill>
                  <a:srgbClr val="8064A2"/>
                </a:solidFill>
              </a:rPr>
              <a:t>this </a:t>
            </a:r>
            <a:r>
              <a:rPr lang="en-US" sz="2400" dirty="0" smtClean="0">
                <a:solidFill>
                  <a:srgbClr val="8064A2"/>
                </a:solidFill>
              </a:rPr>
              <a:t>teach </a:t>
            </a:r>
            <a:r>
              <a:rPr lang="en-US" sz="2400" dirty="0">
                <a:solidFill>
                  <a:srgbClr val="8064A2"/>
                </a:solidFill>
              </a:rPr>
              <a:t>us?</a:t>
            </a:r>
          </a:p>
          <a:p>
            <a:r>
              <a:rPr lang="en-US" sz="2400" i="1" dirty="0">
                <a:solidFill>
                  <a:srgbClr val="8064A2"/>
                </a:solidFill>
              </a:rPr>
              <a:t>Q:</a:t>
            </a:r>
            <a:r>
              <a:rPr lang="en-US" sz="2400" dirty="0">
                <a:solidFill>
                  <a:srgbClr val="8064A2"/>
                </a:solidFill>
              </a:rPr>
              <a:t> </a:t>
            </a:r>
            <a:r>
              <a:rPr lang="en-US" sz="2400" dirty="0" smtClean="0">
                <a:solidFill>
                  <a:srgbClr val="8064A2"/>
                </a:solidFill>
              </a:rPr>
              <a:t>HOW </a:t>
            </a:r>
            <a:r>
              <a:rPr lang="en-US" sz="2400" dirty="0">
                <a:solidFill>
                  <a:srgbClr val="8064A2"/>
                </a:solidFill>
              </a:rPr>
              <a:t>did </a:t>
            </a:r>
            <a:r>
              <a:rPr lang="he-IL" sz="2400" dirty="0">
                <a:solidFill>
                  <a:srgbClr val="8064A2"/>
                </a:solidFill>
              </a:rPr>
              <a:t>יהושע </a:t>
            </a:r>
            <a:r>
              <a:rPr lang="en-US" sz="2400" dirty="0">
                <a:solidFill>
                  <a:srgbClr val="8064A2"/>
                </a:solidFill>
              </a:rPr>
              <a:t> stop the sun (</a:t>
            </a:r>
            <a:r>
              <a:rPr lang="en-US" dirty="0">
                <a:solidFill>
                  <a:srgbClr val="8064A2"/>
                </a:solidFill>
              </a:rPr>
              <a:t>according to </a:t>
            </a:r>
            <a:r>
              <a:rPr lang="he-IL" dirty="0">
                <a:solidFill>
                  <a:srgbClr val="8064A2"/>
                </a:solidFill>
              </a:rPr>
              <a:t>רש״י</a:t>
            </a:r>
            <a:r>
              <a:rPr lang="en-US" sz="2400" dirty="0">
                <a:solidFill>
                  <a:srgbClr val="8064A2"/>
                </a:solidFill>
              </a:rPr>
              <a:t>)?</a:t>
            </a:r>
          </a:p>
          <a:p>
            <a:r>
              <a:rPr lang="en-US" sz="2400" dirty="0">
                <a:solidFill>
                  <a:srgbClr val="8064A2"/>
                </a:solidFill>
              </a:rPr>
              <a:t>Q: </a:t>
            </a:r>
            <a:r>
              <a:rPr lang="en-US" sz="2400" dirty="0" smtClean="0">
                <a:solidFill>
                  <a:srgbClr val="8064A2"/>
                </a:solidFill>
              </a:rPr>
              <a:t>WHAT </a:t>
            </a:r>
            <a:r>
              <a:rPr lang="en-US" sz="2400" dirty="0">
                <a:solidFill>
                  <a:srgbClr val="8064A2"/>
                </a:solidFill>
              </a:rPr>
              <a:t>did the men of B”Y do when they came close to the 5 Kings </a:t>
            </a:r>
            <a:endParaRPr lang="en-US" sz="2400" dirty="0" smtClean="0">
              <a:solidFill>
                <a:srgbClr val="8064A2"/>
              </a:solidFill>
            </a:endParaRPr>
          </a:p>
          <a:p>
            <a:r>
              <a:rPr lang="en-US" sz="2400" dirty="0">
                <a:solidFill>
                  <a:srgbClr val="8064A2"/>
                </a:solidFill>
              </a:rPr>
              <a:t> </a:t>
            </a:r>
            <a:r>
              <a:rPr lang="en-US" sz="2400" dirty="0" smtClean="0">
                <a:solidFill>
                  <a:srgbClr val="8064A2"/>
                </a:solidFill>
              </a:rPr>
              <a:t>     in </a:t>
            </a:r>
            <a:r>
              <a:rPr lang="en-US" sz="2400" dirty="0">
                <a:solidFill>
                  <a:srgbClr val="8064A2"/>
                </a:solidFill>
              </a:rPr>
              <a:t>the cave? </a:t>
            </a:r>
            <a:r>
              <a:rPr lang="en-US" sz="2400" dirty="0" smtClean="0">
                <a:solidFill>
                  <a:srgbClr val="8064A2"/>
                </a:solidFill>
              </a:rPr>
              <a:t>To convey WHAT message</a:t>
            </a:r>
            <a:r>
              <a:rPr lang="en-US" sz="2400" dirty="0">
                <a:solidFill>
                  <a:srgbClr val="8064A2"/>
                </a:solidFill>
              </a:rPr>
              <a:t>?</a:t>
            </a:r>
          </a:p>
        </p:txBody>
      </p:sp>
    </p:spTree>
    <p:extLst>
      <p:ext uri="{BB962C8B-B14F-4D97-AF65-F5344CB8AC3E}">
        <p14:creationId xmlns:p14="http://schemas.microsoft.com/office/powerpoint/2010/main" val="2112095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A793BF"/>
                </a:solidFill>
              </a:rPr>
              <a:t>Yehoshua</a:t>
            </a:r>
            <a:r>
              <a:rPr lang="en-US" b="1" dirty="0">
                <a:solidFill>
                  <a:srgbClr val="A793BF"/>
                </a:solidFill>
              </a:rPr>
              <a:t> </a:t>
            </a:r>
            <a:r>
              <a:rPr lang="en-US" b="1" dirty="0" err="1">
                <a:solidFill>
                  <a:srgbClr val="A793BF"/>
                </a:solidFill>
              </a:rPr>
              <a:t>Perek</a:t>
            </a:r>
            <a:r>
              <a:rPr lang="en-US" b="1" dirty="0">
                <a:solidFill>
                  <a:srgbClr val="A793BF"/>
                </a:solidFill>
              </a:rPr>
              <a:t> </a:t>
            </a:r>
            <a:r>
              <a:rPr lang="en-US" b="1" dirty="0" smtClean="0">
                <a:solidFill>
                  <a:srgbClr val="A793BF"/>
                </a:solidFill>
              </a:rPr>
              <a:t>11</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B”Y continue northward to conquer E”Y</a:t>
            </a:r>
          </a:p>
          <a:p>
            <a:r>
              <a:rPr lang="en-US" dirty="0"/>
              <a:t>Led by </a:t>
            </a:r>
            <a:r>
              <a:rPr lang="en-US" dirty="0" err="1"/>
              <a:t>Yavin</a:t>
            </a:r>
            <a:r>
              <a:rPr lang="en-US" dirty="0"/>
              <a:t>, King </a:t>
            </a:r>
            <a:r>
              <a:rPr lang="en-US" dirty="0" smtClean="0"/>
              <a:t>of </a:t>
            </a:r>
            <a:r>
              <a:rPr lang="en-US" dirty="0" err="1"/>
              <a:t>Chatzor</a:t>
            </a:r>
            <a:r>
              <a:rPr lang="en-US" dirty="0"/>
              <a:t>, 5 nations join forces as Northern Coalition against </a:t>
            </a:r>
            <a:r>
              <a:rPr lang="en-US" dirty="0" smtClean="0"/>
              <a:t>B”Y</a:t>
            </a:r>
          </a:p>
          <a:p>
            <a:r>
              <a:rPr lang="en-US" dirty="0" smtClean="0"/>
              <a:t>Hashem told B”Y to hamstring the enemies’ </a:t>
            </a:r>
            <a:r>
              <a:rPr lang="en-US" dirty="0"/>
              <a:t>horses </a:t>
            </a:r>
            <a:r>
              <a:rPr lang="en-US" dirty="0" smtClean="0"/>
              <a:t>and to burn their chariots</a:t>
            </a:r>
            <a:endParaRPr lang="en-US" dirty="0"/>
          </a:p>
          <a:p>
            <a:r>
              <a:rPr lang="en-US" dirty="0" smtClean="0"/>
              <a:t>Northern </a:t>
            </a:r>
            <a:r>
              <a:rPr lang="en-US" dirty="0"/>
              <a:t>Coalition is </a:t>
            </a:r>
            <a:r>
              <a:rPr lang="en-US" dirty="0" smtClean="0"/>
              <a:t>defeated</a:t>
            </a:r>
          </a:p>
          <a:p>
            <a:r>
              <a:rPr lang="en-US" dirty="0" smtClean="0"/>
              <a:t>Summary of the </a:t>
            </a:r>
            <a:r>
              <a:rPr lang="en-US" dirty="0"/>
              <a:t>wars of the </a:t>
            </a:r>
            <a:r>
              <a:rPr lang="en-US" dirty="0" smtClean="0"/>
              <a:t>conquest </a:t>
            </a:r>
            <a:r>
              <a:rPr lang="en-US" dirty="0"/>
              <a:t>of </a:t>
            </a:r>
            <a:r>
              <a:rPr lang="en-US" dirty="0" smtClean="0"/>
              <a:t>E”Y</a:t>
            </a:r>
          </a:p>
          <a:p>
            <a:endParaRPr lang="en-US" dirty="0"/>
          </a:p>
          <a:p>
            <a:pPr marL="0" indent="0">
              <a:buNone/>
            </a:pPr>
            <a:r>
              <a:rPr lang="en-US" i="1" dirty="0" smtClean="0">
                <a:solidFill>
                  <a:srgbClr val="8064A2"/>
                </a:solidFill>
              </a:rPr>
              <a:t>Q:</a:t>
            </a:r>
            <a:r>
              <a:rPr lang="en-US" dirty="0" smtClean="0">
                <a:solidFill>
                  <a:srgbClr val="8064A2"/>
                </a:solidFill>
              </a:rPr>
              <a:t> </a:t>
            </a:r>
            <a:r>
              <a:rPr lang="en-US" dirty="0">
                <a:solidFill>
                  <a:srgbClr val="8064A2"/>
                </a:solidFill>
              </a:rPr>
              <a:t> </a:t>
            </a:r>
            <a:r>
              <a:rPr lang="en-US" dirty="0" smtClean="0">
                <a:solidFill>
                  <a:srgbClr val="8064A2"/>
                </a:solidFill>
              </a:rPr>
              <a:t>Why was B”Y not allowed to confiscate and use the enemies’ horses and chariots for future warfare?</a:t>
            </a:r>
          </a:p>
        </p:txBody>
      </p:sp>
    </p:spTree>
    <p:extLst>
      <p:ext uri="{BB962C8B-B14F-4D97-AF65-F5344CB8AC3E}">
        <p14:creationId xmlns:p14="http://schemas.microsoft.com/office/powerpoint/2010/main" val="41672704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892480" cy="1143000"/>
          </a:xfrm>
        </p:spPr>
        <p:txBody>
          <a:bodyPr>
            <a:normAutofit fontScale="90000"/>
          </a:bodyPr>
          <a:lstStyle/>
          <a:p>
            <a:r>
              <a:rPr lang="en-US" b="1" dirty="0">
                <a:solidFill>
                  <a:srgbClr val="A793BF"/>
                </a:solidFill>
              </a:rPr>
              <a:t>SOURCE SHEET </a:t>
            </a:r>
            <a:r>
              <a:rPr lang="en-US" b="1" dirty="0" smtClean="0">
                <a:solidFill>
                  <a:srgbClr val="A793BF"/>
                </a:solidFill>
              </a:rPr>
              <a:t>-</a:t>
            </a:r>
            <a:r>
              <a:rPr lang="he-IL" b="1" dirty="0" smtClean="0">
                <a:solidFill>
                  <a:srgbClr val="A793BF"/>
                </a:solidFill>
              </a:rPr>
              <a:t>מלחמת </a:t>
            </a:r>
            <a:r>
              <a:rPr lang="he-IL" b="1" dirty="0">
                <a:solidFill>
                  <a:srgbClr val="A793BF"/>
                </a:solidFill>
              </a:rPr>
              <a:t>מצווה </a:t>
            </a:r>
            <a:r>
              <a:rPr lang="en-US" b="1" dirty="0" smtClean="0">
                <a:solidFill>
                  <a:srgbClr val="A793BF"/>
                </a:solidFill>
              </a:rPr>
              <a:t> </a:t>
            </a:r>
            <a:br>
              <a:rPr lang="en-US" b="1" dirty="0" smtClean="0">
                <a:solidFill>
                  <a:srgbClr val="A793BF"/>
                </a:solidFill>
              </a:rPr>
            </a:br>
            <a:r>
              <a:rPr lang="en-US" b="1" dirty="0" smtClean="0">
                <a:solidFill>
                  <a:srgbClr val="A793BF"/>
                </a:solidFill>
              </a:rPr>
              <a:t>Go to War or Make Peace?</a:t>
            </a:r>
            <a:endParaRPr lang="en-US" b="1" dirty="0">
              <a:solidFill>
                <a:srgbClr val="A793BF"/>
              </a:solidFill>
            </a:endParaRPr>
          </a:p>
        </p:txBody>
      </p:sp>
      <p:sp>
        <p:nvSpPr>
          <p:cNvPr id="3" name="Content Placeholder 2"/>
          <p:cNvSpPr>
            <a:spLocks noGrp="1"/>
          </p:cNvSpPr>
          <p:nvPr>
            <p:ph idx="1"/>
          </p:nvPr>
        </p:nvSpPr>
        <p:spPr>
          <a:xfrm>
            <a:off x="406655" y="1196752"/>
            <a:ext cx="8712968" cy="5040560"/>
          </a:xfrm>
        </p:spPr>
        <p:txBody>
          <a:bodyPr>
            <a:normAutofit fontScale="70000" lnSpcReduction="20000"/>
          </a:bodyPr>
          <a:lstStyle/>
          <a:p>
            <a:pPr marL="0" indent="0">
              <a:buNone/>
            </a:pPr>
            <a:endParaRPr lang="en-US" dirty="0" smtClean="0"/>
          </a:p>
          <a:p>
            <a:pPr marL="0" indent="0">
              <a:buNone/>
            </a:pPr>
            <a:r>
              <a:rPr lang="en-US" dirty="0" err="1" smtClean="0"/>
              <a:t>Sefer</a:t>
            </a:r>
            <a:r>
              <a:rPr lang="en-US" dirty="0" smtClean="0"/>
              <a:t> </a:t>
            </a:r>
            <a:r>
              <a:rPr lang="en-US" dirty="0" err="1" smtClean="0"/>
              <a:t>D’varim</a:t>
            </a:r>
            <a:r>
              <a:rPr lang="en-US" dirty="0" smtClean="0"/>
              <a:t> 20:10-18 discusses B”Y’s obligations when fighting against both distant cities and the Seven Nations of Canaan.  The Torah commands that before embarking on optional wars in more distant lands, an offer of peace must first be tendered.  If that overture is rejected and war ensues, all men are to be killed, while women and children are to be left alive.  </a:t>
            </a:r>
          </a:p>
          <a:p>
            <a:pPr marL="0" indent="0">
              <a:buNone/>
            </a:pPr>
            <a:endParaRPr lang="en-US" dirty="0" smtClean="0"/>
          </a:p>
          <a:p>
            <a:pPr marL="0" indent="0">
              <a:buNone/>
            </a:pPr>
            <a:r>
              <a:rPr lang="en-US" dirty="0" smtClean="0"/>
              <a:t>In contrast, when fighting against the nations of Canaan, </a:t>
            </a:r>
            <a:r>
              <a:rPr lang="he-IL" dirty="0"/>
              <a:t>ה</a:t>
            </a:r>
            <a:r>
              <a:rPr lang="he-IL" dirty="0" smtClean="0"/>
              <a:t>’ </a:t>
            </a:r>
            <a:r>
              <a:rPr lang="en-US" dirty="0" smtClean="0"/>
              <a:t> instructs:</a:t>
            </a:r>
          </a:p>
          <a:p>
            <a:pPr marL="0" indent="0" algn="r" rtl="1">
              <a:buNone/>
            </a:pPr>
            <a:r>
              <a:rPr lang="he-IL" sz="2600" dirty="0">
                <a:solidFill>
                  <a:srgbClr val="A793BF"/>
                </a:solidFill>
                <a:hlinkClick r:id="rId3"/>
              </a:rPr>
              <a:t>דברים </a:t>
            </a:r>
            <a:r>
              <a:rPr lang="he-IL" sz="2600" dirty="0" smtClean="0">
                <a:solidFill>
                  <a:srgbClr val="A793BF"/>
                </a:solidFill>
                <a:hlinkClick r:id="rId3"/>
              </a:rPr>
              <a:t>כ:י-יח</a:t>
            </a:r>
            <a:r>
              <a:rPr lang="en-US" dirty="0" smtClean="0"/>
              <a:t> </a:t>
            </a:r>
            <a:endParaRPr lang="he-IL" b="1" dirty="0" smtClean="0"/>
          </a:p>
          <a:p>
            <a:pPr marL="0" indent="0" algn="r" rtl="1">
              <a:buNone/>
            </a:pPr>
            <a:r>
              <a:rPr lang="he-IL" sz="2600" dirty="0" smtClean="0"/>
              <a:t>(טז) רַק מֵעָרֵי הָעַמִּים הָאֵלֶּה אֲשֶׁר י"י אֱלֹהֶיךָ נֹתֵן לְךָ נַחֲלָה לֹא תְחַיֶּה כׇּל נְשָׁמָה. </a:t>
            </a:r>
            <a:endParaRPr lang="en-US" sz="2600" dirty="0" smtClean="0"/>
          </a:p>
          <a:p>
            <a:pPr marL="0" indent="0" algn="r" rtl="1">
              <a:buNone/>
            </a:pPr>
            <a:r>
              <a:rPr lang="he-IL" sz="2600" dirty="0" smtClean="0"/>
              <a:t>(יז) כִּי הַחֲרֵם תַּחֲרִימֵם הַחִתִּי וְהָאֱמֹרִי הַכְּנַעֲנִי וְהַפְּרִזִּי הַחִוִּי וְהַיְבוּסִי כַּאֲשֶׁר צִוְּךָ י"י אֱלֹהֶיךָ.</a:t>
            </a:r>
            <a:endParaRPr lang="en-US" sz="2600" dirty="0" smtClean="0"/>
          </a:p>
          <a:p>
            <a:pPr marL="0" indent="0">
              <a:buNone/>
            </a:pPr>
            <a:r>
              <a:rPr lang="en-US" sz="2600" dirty="0" smtClean="0"/>
              <a:t>(16) Howbeit of the cities of these peoples, that the Lord thy God </a:t>
            </a:r>
            <a:r>
              <a:rPr lang="en-US" sz="2600" dirty="0" err="1" smtClean="0"/>
              <a:t>giveth</a:t>
            </a:r>
            <a:r>
              <a:rPr lang="en-US" sz="2600" dirty="0" smtClean="0"/>
              <a:t> thee for an inheritance, thou shalt save alive nothing that </a:t>
            </a:r>
            <a:r>
              <a:rPr lang="en-US" sz="2600" dirty="0" err="1" smtClean="0"/>
              <a:t>breatheth</a:t>
            </a:r>
            <a:r>
              <a:rPr lang="en-US" sz="2600" dirty="0" smtClean="0"/>
              <a:t>, </a:t>
            </a:r>
          </a:p>
          <a:p>
            <a:pPr marL="0" indent="0">
              <a:buNone/>
            </a:pPr>
            <a:r>
              <a:rPr lang="en-US" sz="2600" dirty="0" smtClean="0"/>
              <a:t>(17) but thou shalt utterly destroy them: the Hittite, and the Amorite, the Canaanite, and the </a:t>
            </a:r>
            <a:r>
              <a:rPr lang="en-US" sz="2600" dirty="0" err="1" smtClean="0"/>
              <a:t>Perizzite</a:t>
            </a:r>
            <a:r>
              <a:rPr lang="en-US" sz="2600" dirty="0" smtClean="0"/>
              <a:t>, the </a:t>
            </a:r>
            <a:r>
              <a:rPr lang="en-US" sz="2600" dirty="0" err="1" smtClean="0"/>
              <a:t>Hivite</a:t>
            </a:r>
            <a:r>
              <a:rPr lang="en-US" sz="2600" dirty="0" smtClean="0"/>
              <a:t>, and the </a:t>
            </a:r>
            <a:r>
              <a:rPr lang="en-US" sz="2600" dirty="0" err="1" smtClean="0"/>
              <a:t>Jebusite</a:t>
            </a:r>
            <a:r>
              <a:rPr lang="en-US" sz="2600" dirty="0" smtClean="0"/>
              <a:t>; as the Lord thy God hath commanded thee;</a:t>
            </a:r>
          </a:p>
          <a:p>
            <a:pPr marL="0" indent="0">
              <a:buNone/>
            </a:pPr>
            <a:endParaRPr lang="en-US" dirty="0" smtClean="0"/>
          </a:p>
          <a:p>
            <a:pPr marL="0" indent="0">
              <a:buNone/>
            </a:pPr>
            <a:r>
              <a:rPr lang="en-US" sz="2600" dirty="0" smtClean="0"/>
              <a:t>From: </a:t>
            </a:r>
            <a:r>
              <a:rPr lang="en-US" sz="2600" dirty="0" smtClean="0">
                <a:hlinkClick r:id="rId4"/>
              </a:rPr>
              <a:t>https://alhatorah.org/Calling_for_Peace_in_the_Conquest_of_Canaan</a:t>
            </a:r>
            <a:endParaRPr lang="en-US" dirty="0" smtClean="0"/>
          </a:p>
          <a:p>
            <a:pPr marL="0" indent="0">
              <a:buNone/>
            </a:pPr>
            <a:endParaRPr lang="en-US" dirty="0"/>
          </a:p>
        </p:txBody>
      </p:sp>
    </p:spTree>
    <p:extLst>
      <p:ext uri="{BB962C8B-B14F-4D97-AF65-F5344CB8AC3E}">
        <p14:creationId xmlns:p14="http://schemas.microsoft.com/office/powerpoint/2010/main" val="6137814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A793BF"/>
                </a:solidFill>
              </a:rPr>
              <a:t>Yehoshua</a:t>
            </a:r>
            <a:r>
              <a:rPr lang="en-US" b="1" dirty="0">
                <a:solidFill>
                  <a:srgbClr val="A793BF"/>
                </a:solidFill>
              </a:rPr>
              <a:t> </a:t>
            </a:r>
            <a:r>
              <a:rPr lang="en-US" b="1" dirty="0" err="1">
                <a:solidFill>
                  <a:srgbClr val="A793BF"/>
                </a:solidFill>
              </a:rPr>
              <a:t>Perek</a:t>
            </a:r>
            <a:r>
              <a:rPr lang="en-US" b="1" dirty="0">
                <a:solidFill>
                  <a:srgbClr val="A793BF"/>
                </a:solidFill>
              </a:rPr>
              <a:t> </a:t>
            </a:r>
            <a:r>
              <a:rPr lang="en-US" b="1" dirty="0" smtClean="0">
                <a:solidFill>
                  <a:srgbClr val="A793BF"/>
                </a:solidFill>
              </a:rPr>
              <a:t>12</a:t>
            </a:r>
            <a:endParaRPr lang="en-US" dirty="0"/>
          </a:p>
        </p:txBody>
      </p:sp>
      <p:sp>
        <p:nvSpPr>
          <p:cNvPr id="3" name="Content Placeholder 2"/>
          <p:cNvSpPr>
            <a:spLocks noGrp="1"/>
          </p:cNvSpPr>
          <p:nvPr>
            <p:ph idx="1"/>
          </p:nvPr>
        </p:nvSpPr>
        <p:spPr>
          <a:xfrm>
            <a:off x="395536" y="1606665"/>
            <a:ext cx="8229600" cy="1689051"/>
          </a:xfrm>
        </p:spPr>
        <p:txBody>
          <a:bodyPr>
            <a:normAutofit/>
          </a:bodyPr>
          <a:lstStyle/>
          <a:p>
            <a:r>
              <a:rPr lang="en-US" dirty="0" smtClean="0"/>
              <a:t>Review of the conquest </a:t>
            </a:r>
            <a:r>
              <a:rPr lang="en-US" dirty="0"/>
              <a:t>of </a:t>
            </a:r>
            <a:r>
              <a:rPr lang="en-US" dirty="0" smtClean="0"/>
              <a:t>B”Y so far with a list </a:t>
            </a:r>
            <a:r>
              <a:rPr lang="en-US" dirty="0"/>
              <a:t>of </a:t>
            </a:r>
            <a:r>
              <a:rPr lang="en-US" dirty="0" smtClean="0"/>
              <a:t>31 conquered kings (written </a:t>
            </a:r>
            <a:r>
              <a:rPr lang="en-US" dirty="0"/>
              <a:t>in </a:t>
            </a:r>
            <a:r>
              <a:rPr lang="en-US" dirty="0" smtClean="0"/>
              <a:t>poetic form)</a:t>
            </a:r>
            <a:endParaRPr lang="en-US" i="1" dirty="0" smtClean="0"/>
          </a:p>
          <a:p>
            <a:pPr marL="0" indent="0">
              <a:buNone/>
            </a:pPr>
            <a:endParaRPr lang="en-US" dirty="0"/>
          </a:p>
        </p:txBody>
      </p:sp>
      <p:sp>
        <p:nvSpPr>
          <p:cNvPr id="4" name="Rectangle 3"/>
          <p:cNvSpPr/>
          <p:nvPr/>
        </p:nvSpPr>
        <p:spPr>
          <a:xfrm>
            <a:off x="971600" y="3284984"/>
            <a:ext cx="7416824" cy="2677656"/>
          </a:xfrm>
          <a:prstGeom prst="rect">
            <a:avLst/>
          </a:prstGeom>
        </p:spPr>
        <p:txBody>
          <a:bodyPr wrap="square">
            <a:spAutoFit/>
          </a:bodyPr>
          <a:lstStyle/>
          <a:p>
            <a:r>
              <a:rPr lang="en-US" sz="2400" i="1" dirty="0">
                <a:solidFill>
                  <a:srgbClr val="8064A2"/>
                </a:solidFill>
              </a:rPr>
              <a:t>Q:</a:t>
            </a:r>
            <a:r>
              <a:rPr lang="en-US" sz="2400" dirty="0">
                <a:solidFill>
                  <a:srgbClr val="8064A2"/>
                </a:solidFill>
              </a:rPr>
              <a:t> WHAT is the need for this review</a:t>
            </a:r>
            <a:r>
              <a:rPr lang="en-US" sz="2400" dirty="0" smtClean="0">
                <a:solidFill>
                  <a:srgbClr val="8064A2"/>
                </a:solidFill>
              </a:rPr>
              <a:t>?</a:t>
            </a:r>
          </a:p>
          <a:p>
            <a:endParaRPr lang="en-US" sz="2400" dirty="0">
              <a:solidFill>
                <a:srgbClr val="8064A2"/>
              </a:solidFill>
            </a:endParaRPr>
          </a:p>
          <a:p>
            <a:r>
              <a:rPr lang="en-US" sz="2400" i="1" dirty="0" smtClean="0">
                <a:solidFill>
                  <a:srgbClr val="8064A2"/>
                </a:solidFill>
              </a:rPr>
              <a:t>Q</a:t>
            </a:r>
            <a:r>
              <a:rPr lang="en-US" sz="2400" i="1" dirty="0">
                <a:solidFill>
                  <a:srgbClr val="8064A2"/>
                </a:solidFill>
              </a:rPr>
              <a:t>:</a:t>
            </a:r>
            <a:r>
              <a:rPr lang="en-US" sz="2400" dirty="0">
                <a:solidFill>
                  <a:srgbClr val="8064A2"/>
                </a:solidFill>
              </a:rPr>
              <a:t> WHY is there special attention to the </a:t>
            </a:r>
            <a:r>
              <a:rPr lang="en-US" sz="2400" dirty="0" smtClean="0">
                <a:solidFill>
                  <a:srgbClr val="8064A2"/>
                </a:solidFill>
              </a:rPr>
              <a:t>conquering of </a:t>
            </a:r>
          </a:p>
          <a:p>
            <a:r>
              <a:rPr lang="en-US" sz="2400" dirty="0">
                <a:solidFill>
                  <a:srgbClr val="8064A2"/>
                </a:solidFill>
              </a:rPr>
              <a:t> </a:t>
            </a:r>
            <a:r>
              <a:rPr lang="en-US" sz="2400" dirty="0" smtClean="0">
                <a:solidFill>
                  <a:srgbClr val="8064A2"/>
                </a:solidFill>
              </a:rPr>
              <a:t>     land </a:t>
            </a:r>
            <a:r>
              <a:rPr lang="en-US" sz="2400" dirty="0">
                <a:solidFill>
                  <a:srgbClr val="8064A2"/>
                </a:solidFill>
              </a:rPr>
              <a:t>east of the </a:t>
            </a:r>
            <a:r>
              <a:rPr lang="en-US" sz="2400" dirty="0" err="1" smtClean="0">
                <a:solidFill>
                  <a:srgbClr val="8064A2"/>
                </a:solidFill>
              </a:rPr>
              <a:t>Yarden</a:t>
            </a:r>
            <a:r>
              <a:rPr lang="en-US" sz="2400" dirty="0" smtClean="0">
                <a:solidFill>
                  <a:srgbClr val="8064A2"/>
                </a:solidFill>
              </a:rPr>
              <a:t> by Moshe?</a:t>
            </a:r>
          </a:p>
          <a:p>
            <a:endParaRPr lang="en-US" sz="2400" dirty="0">
              <a:solidFill>
                <a:srgbClr val="8064A2"/>
              </a:solidFill>
            </a:endParaRPr>
          </a:p>
          <a:p>
            <a:r>
              <a:rPr lang="en-US" sz="2400" dirty="0" smtClean="0">
                <a:solidFill>
                  <a:srgbClr val="8064A2"/>
                </a:solidFill>
              </a:rPr>
              <a:t>Q</a:t>
            </a:r>
            <a:r>
              <a:rPr lang="en-US" sz="2400" dirty="0">
                <a:solidFill>
                  <a:srgbClr val="8064A2"/>
                </a:solidFill>
              </a:rPr>
              <a:t>: </a:t>
            </a:r>
            <a:r>
              <a:rPr lang="en-US" sz="2400" dirty="0" smtClean="0">
                <a:solidFill>
                  <a:srgbClr val="8064A2"/>
                </a:solidFill>
              </a:rPr>
              <a:t>Which important city has not yet been conquered, </a:t>
            </a:r>
          </a:p>
          <a:p>
            <a:r>
              <a:rPr lang="en-US" sz="2400" dirty="0">
                <a:solidFill>
                  <a:srgbClr val="8064A2"/>
                </a:solidFill>
              </a:rPr>
              <a:t> </a:t>
            </a:r>
            <a:r>
              <a:rPr lang="en-US" sz="2400" dirty="0" smtClean="0">
                <a:solidFill>
                  <a:srgbClr val="8064A2"/>
                </a:solidFill>
              </a:rPr>
              <a:t>     though its king is one of the 31?</a:t>
            </a:r>
            <a:endParaRPr lang="en-US" sz="2400" dirty="0">
              <a:solidFill>
                <a:srgbClr val="8064A2"/>
              </a:solidFill>
            </a:endParaRPr>
          </a:p>
        </p:txBody>
      </p:sp>
    </p:spTree>
    <p:extLst>
      <p:ext uri="{BB962C8B-B14F-4D97-AF65-F5344CB8AC3E}">
        <p14:creationId xmlns:p14="http://schemas.microsoft.com/office/powerpoint/2010/main" val="1978517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132856"/>
            <a:ext cx="8229600" cy="2952328"/>
          </a:xfrm>
        </p:spPr>
        <p:txBody>
          <a:bodyPr>
            <a:normAutofit/>
          </a:bodyPr>
          <a:lstStyle/>
          <a:p>
            <a:r>
              <a:rPr lang="en-US" sz="5400" b="1" dirty="0" smtClean="0">
                <a:solidFill>
                  <a:srgbClr val="A793BF"/>
                </a:solidFill>
              </a:rPr>
              <a:t>Interactive Review of </a:t>
            </a:r>
            <a:br>
              <a:rPr lang="en-US" sz="5400" b="1" dirty="0" smtClean="0">
                <a:solidFill>
                  <a:srgbClr val="A793BF"/>
                </a:solidFill>
              </a:rPr>
            </a:br>
            <a:r>
              <a:rPr lang="en-US" sz="5400" b="1" dirty="0" err="1" smtClean="0">
                <a:solidFill>
                  <a:srgbClr val="A793BF"/>
                </a:solidFill>
              </a:rPr>
              <a:t>Sefer</a:t>
            </a:r>
            <a:r>
              <a:rPr lang="en-US" sz="5400" b="1" dirty="0" smtClean="0">
                <a:solidFill>
                  <a:srgbClr val="A793BF"/>
                </a:solidFill>
              </a:rPr>
              <a:t> </a:t>
            </a:r>
            <a:r>
              <a:rPr lang="en-US" sz="5400" b="1" dirty="0" err="1" smtClean="0">
                <a:solidFill>
                  <a:srgbClr val="A793BF"/>
                </a:solidFill>
              </a:rPr>
              <a:t>Yehoshua</a:t>
            </a:r>
            <a:r>
              <a:rPr lang="en-US" sz="5400" b="1" dirty="0" smtClean="0">
                <a:solidFill>
                  <a:srgbClr val="A793BF"/>
                </a:solidFill>
              </a:rPr>
              <a:t> </a:t>
            </a:r>
            <a:r>
              <a:rPr lang="en-US" sz="5400" b="1" dirty="0" err="1" smtClean="0">
                <a:solidFill>
                  <a:srgbClr val="A793BF"/>
                </a:solidFill>
              </a:rPr>
              <a:t>Prakim</a:t>
            </a:r>
            <a:r>
              <a:rPr lang="en-US" sz="5400" b="1" dirty="0" smtClean="0">
                <a:solidFill>
                  <a:srgbClr val="A793BF"/>
                </a:solidFill>
              </a:rPr>
              <a:t> 1-12 </a:t>
            </a:r>
            <a:br>
              <a:rPr lang="en-US" sz="5400" b="1" dirty="0" smtClean="0">
                <a:solidFill>
                  <a:srgbClr val="A793BF"/>
                </a:solidFill>
              </a:rPr>
            </a:br>
            <a:r>
              <a:rPr lang="en-US" sz="3600" i="1" dirty="0" smtClean="0">
                <a:solidFill>
                  <a:srgbClr val="A793BF"/>
                </a:solidFill>
              </a:rPr>
              <a:t>Facilitated by </a:t>
            </a:r>
            <a:br>
              <a:rPr lang="en-US" sz="3600" i="1" dirty="0" smtClean="0">
                <a:solidFill>
                  <a:srgbClr val="A793BF"/>
                </a:solidFill>
              </a:rPr>
            </a:br>
            <a:r>
              <a:rPr lang="en-US" sz="3600" i="1" dirty="0" smtClean="0">
                <a:solidFill>
                  <a:srgbClr val="A793BF"/>
                </a:solidFill>
              </a:rPr>
              <a:t>Fonda-</a:t>
            </a:r>
            <a:r>
              <a:rPr lang="en-US" sz="3600" i="1" dirty="0" err="1" smtClean="0">
                <a:solidFill>
                  <a:srgbClr val="A793BF"/>
                </a:solidFill>
              </a:rPr>
              <a:t>Fayga</a:t>
            </a:r>
            <a:r>
              <a:rPr lang="en-US" sz="3600" i="1" dirty="0" smtClean="0">
                <a:solidFill>
                  <a:srgbClr val="A793BF"/>
                </a:solidFill>
              </a:rPr>
              <a:t> Weiss, Yerushalayim</a:t>
            </a:r>
            <a:endParaRPr lang="en-US" sz="2800" i="1" dirty="0">
              <a:solidFill>
                <a:srgbClr val="A793BF"/>
              </a:solidFill>
            </a:endParaRPr>
          </a:p>
        </p:txBody>
      </p:sp>
    </p:spTree>
    <p:extLst>
      <p:ext uri="{BB962C8B-B14F-4D97-AF65-F5344CB8AC3E}">
        <p14:creationId xmlns:p14="http://schemas.microsoft.com/office/powerpoint/2010/main" val="285643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solidFill>
                  <a:srgbClr val="9179AF"/>
                </a:solidFill>
              </a:rPr>
              <a:t>We’re mid-way through </a:t>
            </a:r>
            <a:r>
              <a:rPr lang="en-US" sz="2400" b="1" dirty="0">
                <a:solidFill>
                  <a:srgbClr val="9179AF"/>
                </a:solidFill>
              </a:rPr>
              <a:t>learning </a:t>
            </a:r>
            <a:r>
              <a:rPr lang="en-US" sz="2400" b="1" dirty="0" err="1" smtClean="0">
                <a:solidFill>
                  <a:srgbClr val="9179AF"/>
                </a:solidFill>
              </a:rPr>
              <a:t>Sefer</a:t>
            </a:r>
            <a:r>
              <a:rPr lang="en-US" sz="2400" b="1" dirty="0" smtClean="0">
                <a:solidFill>
                  <a:srgbClr val="9179AF"/>
                </a:solidFill>
              </a:rPr>
              <a:t> </a:t>
            </a:r>
            <a:r>
              <a:rPr lang="en-US" sz="2400" b="1" dirty="0" err="1" smtClean="0">
                <a:solidFill>
                  <a:srgbClr val="9179AF"/>
                </a:solidFill>
              </a:rPr>
              <a:t>Yehoshua</a:t>
            </a:r>
            <a:r>
              <a:rPr lang="en-US" sz="2400" b="1" dirty="0" smtClean="0">
                <a:solidFill>
                  <a:srgbClr val="9179AF"/>
                </a:solidFill>
              </a:rPr>
              <a:t> </a:t>
            </a:r>
            <a:r>
              <a:rPr lang="en-US" sz="2400" b="1" dirty="0" err="1" smtClean="0">
                <a:solidFill>
                  <a:srgbClr val="9179AF"/>
                </a:solidFill>
              </a:rPr>
              <a:t>Nach</a:t>
            </a:r>
            <a:r>
              <a:rPr lang="en-US" sz="2400" b="1" dirty="0" smtClean="0">
                <a:solidFill>
                  <a:srgbClr val="9179AF"/>
                </a:solidFill>
              </a:rPr>
              <a:t> </a:t>
            </a:r>
            <a:r>
              <a:rPr lang="en-US" sz="2400" b="1" dirty="0" err="1" smtClean="0">
                <a:solidFill>
                  <a:srgbClr val="9179AF"/>
                </a:solidFill>
              </a:rPr>
              <a:t>Yomi</a:t>
            </a:r>
            <a:r>
              <a:rPr lang="en-US" sz="2400" b="1" dirty="0" smtClean="0">
                <a:solidFill>
                  <a:srgbClr val="9179AF"/>
                </a:solidFill>
              </a:rPr>
              <a:t>… </a:t>
            </a:r>
            <a:r>
              <a:rPr lang="en-US" sz="2800" b="1" dirty="0" smtClean="0">
                <a:solidFill>
                  <a:srgbClr val="9179AF"/>
                </a:solidFill>
              </a:rPr>
              <a:t/>
            </a:r>
            <a:br>
              <a:rPr lang="en-US" sz="2800" b="1" dirty="0" smtClean="0">
                <a:solidFill>
                  <a:srgbClr val="9179AF"/>
                </a:solidFill>
              </a:rPr>
            </a:br>
            <a:r>
              <a:rPr lang="en-US" sz="2800" b="1" dirty="0" smtClean="0">
                <a:solidFill>
                  <a:srgbClr val="9179AF"/>
                </a:solidFill>
              </a:rPr>
              <a:t>Now Let’s Review!</a:t>
            </a:r>
            <a:endParaRPr lang="en-US" sz="2800" b="1" dirty="0">
              <a:solidFill>
                <a:srgbClr val="9179AF"/>
              </a:solidFill>
            </a:endParaRPr>
          </a:p>
        </p:txBody>
      </p:sp>
      <p:sp>
        <p:nvSpPr>
          <p:cNvPr id="3" name="Content Placeholder 2"/>
          <p:cNvSpPr>
            <a:spLocks noGrp="1"/>
          </p:cNvSpPr>
          <p:nvPr>
            <p:ph idx="1"/>
          </p:nvPr>
        </p:nvSpPr>
        <p:spPr>
          <a:xfrm>
            <a:off x="467544" y="1556792"/>
            <a:ext cx="8229600" cy="4065315"/>
          </a:xfrm>
        </p:spPr>
        <p:txBody>
          <a:bodyPr>
            <a:normAutofit fontScale="85000" lnSpcReduction="20000"/>
          </a:bodyPr>
          <a:lstStyle/>
          <a:p>
            <a:pPr marL="0" indent="0">
              <a:buNone/>
            </a:pPr>
            <a:r>
              <a:rPr lang="en-US" b="1" dirty="0" smtClean="0"/>
              <a:t>To help us review the </a:t>
            </a:r>
            <a:r>
              <a:rPr lang="en-US" b="1" dirty="0"/>
              <a:t>first 12 </a:t>
            </a:r>
            <a:r>
              <a:rPr lang="en-US" b="1" dirty="0" err="1"/>
              <a:t>prakim</a:t>
            </a:r>
            <a:r>
              <a:rPr lang="en-US" b="1" dirty="0"/>
              <a:t> of </a:t>
            </a:r>
            <a:r>
              <a:rPr lang="en-US" b="1" dirty="0" err="1"/>
              <a:t>Sefer</a:t>
            </a:r>
            <a:r>
              <a:rPr lang="en-US" b="1" dirty="0"/>
              <a:t> </a:t>
            </a:r>
            <a:r>
              <a:rPr lang="en-US" b="1" dirty="0" err="1" smtClean="0"/>
              <a:t>Yehoshua</a:t>
            </a:r>
            <a:r>
              <a:rPr lang="en-US" b="1" dirty="0" smtClean="0"/>
              <a:t>, this </a:t>
            </a:r>
            <a:r>
              <a:rPr lang="en-US" b="1" dirty="0"/>
              <a:t>slide presentation </a:t>
            </a:r>
            <a:r>
              <a:rPr lang="en-US" b="1" dirty="0" smtClean="0"/>
              <a:t>includes:</a:t>
            </a:r>
          </a:p>
          <a:p>
            <a:pPr marL="0" indent="0">
              <a:buNone/>
            </a:pPr>
            <a:endParaRPr lang="en-US" b="1" dirty="0" smtClean="0"/>
          </a:p>
          <a:p>
            <a:r>
              <a:rPr lang="en-US" sz="2600" dirty="0" smtClean="0"/>
              <a:t>A timeline of chronology of events in the first few </a:t>
            </a:r>
            <a:r>
              <a:rPr lang="en-US" sz="2600" dirty="0" err="1" smtClean="0"/>
              <a:t>prakim</a:t>
            </a:r>
            <a:r>
              <a:rPr lang="en-US" sz="2600" dirty="0" smtClean="0"/>
              <a:t>.</a:t>
            </a:r>
          </a:p>
          <a:p>
            <a:r>
              <a:rPr lang="en-US" sz="2600" dirty="0" smtClean="0"/>
              <a:t>Slide for each </a:t>
            </a:r>
            <a:r>
              <a:rPr lang="en-US" sz="2600" dirty="0" err="1" smtClean="0"/>
              <a:t>perek</a:t>
            </a:r>
            <a:r>
              <a:rPr lang="en-US" sz="2600" dirty="0" smtClean="0"/>
              <a:t> of </a:t>
            </a:r>
            <a:r>
              <a:rPr lang="en-US" sz="2600" dirty="0" err="1" smtClean="0"/>
              <a:t>Sefer</a:t>
            </a:r>
            <a:r>
              <a:rPr lang="en-US" sz="2600" dirty="0" smtClean="0"/>
              <a:t> </a:t>
            </a:r>
            <a:r>
              <a:rPr lang="en-US" sz="2600" dirty="0" err="1" smtClean="0"/>
              <a:t>Yehoshua</a:t>
            </a:r>
            <a:r>
              <a:rPr lang="en-US" sz="2600" dirty="0" smtClean="0"/>
              <a:t>. With a summarized list of its topics, and related questions to ponder.</a:t>
            </a:r>
          </a:p>
          <a:p>
            <a:r>
              <a:rPr lang="en-US" sz="2600" dirty="0" smtClean="0"/>
              <a:t>Highlighted </a:t>
            </a:r>
            <a:r>
              <a:rPr lang="en-US" sz="2600" dirty="0" err="1"/>
              <a:t>mitzvot</a:t>
            </a:r>
            <a:r>
              <a:rPr lang="en-US" sz="2600" dirty="0"/>
              <a:t> </a:t>
            </a:r>
            <a:r>
              <a:rPr lang="en-US" sz="2600" dirty="0" smtClean="0"/>
              <a:t>FULFILLED </a:t>
            </a:r>
            <a:r>
              <a:rPr lang="en-US" sz="2600" dirty="0"/>
              <a:t>in </a:t>
            </a:r>
            <a:r>
              <a:rPr lang="en-US" sz="2600" dirty="0" err="1"/>
              <a:t>Sefer</a:t>
            </a:r>
            <a:r>
              <a:rPr lang="en-US" sz="2600" dirty="0"/>
              <a:t> </a:t>
            </a:r>
            <a:r>
              <a:rPr lang="en-US" sz="2600" dirty="0" err="1" smtClean="0"/>
              <a:t>Yehoshua</a:t>
            </a:r>
            <a:r>
              <a:rPr lang="en-US" sz="2600" dirty="0" smtClean="0"/>
              <a:t> with a connection to the Torah (</a:t>
            </a:r>
            <a:r>
              <a:rPr lang="en-US" sz="2600" dirty="0" err="1" smtClean="0"/>
              <a:t>Chummash</a:t>
            </a:r>
            <a:r>
              <a:rPr lang="en-US" sz="2600" dirty="0" smtClean="0"/>
              <a:t>) texts in which the </a:t>
            </a:r>
            <a:r>
              <a:rPr lang="en-US" sz="2600" dirty="0"/>
              <a:t>mitzvah </a:t>
            </a:r>
            <a:r>
              <a:rPr lang="en-US" sz="2600" dirty="0" smtClean="0"/>
              <a:t>was originally commanded.</a:t>
            </a:r>
            <a:endParaRPr lang="en-US" sz="2600" dirty="0"/>
          </a:p>
          <a:p>
            <a:r>
              <a:rPr lang="en-US" sz="2600" dirty="0" smtClean="0"/>
              <a:t>Accompanying </a:t>
            </a:r>
            <a:r>
              <a:rPr lang="en-US" sz="2600" dirty="0" err="1" smtClean="0"/>
              <a:t>Chummash</a:t>
            </a:r>
            <a:r>
              <a:rPr lang="en-US" sz="2600" dirty="0" smtClean="0"/>
              <a:t> </a:t>
            </a:r>
            <a:r>
              <a:rPr lang="en-US" sz="2600" dirty="0"/>
              <a:t>text source sheets (in </a:t>
            </a:r>
            <a:r>
              <a:rPr lang="en-US" sz="2600" dirty="0" err="1"/>
              <a:t>Ivrit</a:t>
            </a:r>
            <a:r>
              <a:rPr lang="en-US" sz="2600" dirty="0"/>
              <a:t> and English</a:t>
            </a:r>
            <a:r>
              <a:rPr lang="en-US" sz="2600" dirty="0" smtClean="0"/>
              <a:t>) that tie in to a </a:t>
            </a:r>
            <a:r>
              <a:rPr lang="en-US" sz="2600" dirty="0" err="1" smtClean="0"/>
              <a:t>Sefer</a:t>
            </a:r>
            <a:r>
              <a:rPr lang="en-US" sz="2600" dirty="0" smtClean="0"/>
              <a:t> </a:t>
            </a:r>
            <a:r>
              <a:rPr lang="en-US" sz="2600" dirty="0" err="1" smtClean="0"/>
              <a:t>Yehoshua</a:t>
            </a:r>
            <a:r>
              <a:rPr lang="en-US" sz="2600" dirty="0" smtClean="0"/>
              <a:t>.</a:t>
            </a:r>
          </a:p>
          <a:p>
            <a:r>
              <a:rPr lang="en-US" sz="2600" dirty="0" smtClean="0"/>
              <a:t>A few of these </a:t>
            </a:r>
            <a:r>
              <a:rPr lang="en-US" sz="2600" dirty="0" err="1" smtClean="0"/>
              <a:t>Sefer</a:t>
            </a:r>
            <a:r>
              <a:rPr lang="en-US" sz="2600" dirty="0" smtClean="0"/>
              <a:t> </a:t>
            </a:r>
            <a:r>
              <a:rPr lang="en-US" sz="2600" dirty="0" err="1" smtClean="0"/>
              <a:t>Yehoshua</a:t>
            </a:r>
            <a:r>
              <a:rPr lang="en-US" sz="2600" dirty="0" smtClean="0"/>
              <a:t> </a:t>
            </a:r>
            <a:r>
              <a:rPr lang="en-US" sz="2600" dirty="0" err="1" smtClean="0"/>
              <a:t>prakim</a:t>
            </a:r>
            <a:r>
              <a:rPr lang="en-US" sz="2600" dirty="0" smtClean="0"/>
              <a:t> that are </a:t>
            </a:r>
            <a:r>
              <a:rPr lang="en-US" sz="2600" dirty="0" err="1" smtClean="0"/>
              <a:t>Haftarah</a:t>
            </a:r>
            <a:r>
              <a:rPr lang="en-US" sz="2600" dirty="0" smtClean="0"/>
              <a:t> portions.</a:t>
            </a:r>
            <a:endParaRPr lang="en-US" sz="2600" dirty="0"/>
          </a:p>
        </p:txBody>
      </p:sp>
    </p:spTree>
    <p:extLst>
      <p:ext uri="{BB962C8B-B14F-4D97-AF65-F5344CB8AC3E}">
        <p14:creationId xmlns:p14="http://schemas.microsoft.com/office/powerpoint/2010/main" val="9898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A793BF"/>
                </a:solidFill>
              </a:rPr>
              <a:t>Timeline of Start of</a:t>
            </a:r>
            <a:br>
              <a:rPr lang="en-US" b="1" dirty="0" smtClean="0">
                <a:solidFill>
                  <a:srgbClr val="A793BF"/>
                </a:solidFill>
              </a:rPr>
            </a:br>
            <a:r>
              <a:rPr lang="en-US" b="1" dirty="0" err="1" smtClean="0">
                <a:solidFill>
                  <a:srgbClr val="A793BF"/>
                </a:solidFill>
              </a:rPr>
              <a:t>Sefer</a:t>
            </a:r>
            <a:r>
              <a:rPr lang="en-US" b="1" dirty="0" smtClean="0">
                <a:solidFill>
                  <a:srgbClr val="A793BF"/>
                </a:solidFill>
              </a:rPr>
              <a:t> </a:t>
            </a:r>
            <a:r>
              <a:rPr lang="en-US" b="1" dirty="0" err="1" smtClean="0">
                <a:solidFill>
                  <a:srgbClr val="A793BF"/>
                </a:solidFill>
              </a:rPr>
              <a:t>Yehoshua</a:t>
            </a:r>
            <a:r>
              <a:rPr lang="en-US" b="1" dirty="0" smtClean="0">
                <a:solidFill>
                  <a:srgbClr val="A793BF"/>
                </a:solidFill>
              </a:rPr>
              <a:t> </a:t>
            </a:r>
            <a:r>
              <a:rPr lang="en-US" b="1" dirty="0" err="1" smtClean="0">
                <a:solidFill>
                  <a:srgbClr val="A793BF"/>
                </a:solidFill>
              </a:rPr>
              <a:t>Prakim</a:t>
            </a:r>
            <a:endParaRPr lang="en-US" sz="2200" i="1" dirty="0">
              <a:solidFill>
                <a:srgbClr val="A793BF"/>
              </a:solidFill>
            </a:endParaRPr>
          </a:p>
        </p:txBody>
      </p:sp>
      <p:sp>
        <p:nvSpPr>
          <p:cNvPr id="3" name="Content Placeholder 2"/>
          <p:cNvSpPr>
            <a:spLocks noGrp="1"/>
          </p:cNvSpPr>
          <p:nvPr>
            <p:ph idx="1"/>
          </p:nvPr>
        </p:nvSpPr>
        <p:spPr>
          <a:xfrm>
            <a:off x="457200" y="1534535"/>
            <a:ext cx="8229600" cy="4525963"/>
          </a:xfrm>
        </p:spPr>
        <p:txBody>
          <a:bodyPr>
            <a:normAutofit/>
          </a:bodyPr>
          <a:lstStyle/>
          <a:p>
            <a:pPr marL="0" indent="0">
              <a:buNone/>
            </a:pPr>
            <a:endParaRPr lang="en-US" sz="1600" dirty="0" smtClean="0">
              <a:hlinkClick r:id="rId2"/>
            </a:endParaRPr>
          </a:p>
          <a:p>
            <a:pPr marL="0" indent="0">
              <a:buNone/>
            </a:pPr>
            <a:endParaRPr lang="en-US" sz="1600" dirty="0" smtClean="0">
              <a:hlinkClick r:id="rId2"/>
            </a:endParaRPr>
          </a:p>
          <a:p>
            <a:pPr marL="0" indent="0">
              <a:buNone/>
            </a:pPr>
            <a:endParaRPr lang="en-US" sz="1600" dirty="0" smtClean="0">
              <a:hlinkClick r:id="rId2"/>
            </a:endParaRPr>
          </a:p>
          <a:p>
            <a:pPr marL="0" indent="0">
              <a:buNone/>
            </a:pPr>
            <a:endParaRPr lang="en-US" sz="1600" dirty="0" smtClean="0">
              <a:hlinkClick r:id="rId2"/>
            </a:endParaRPr>
          </a:p>
          <a:p>
            <a:pPr marL="0" indent="0">
              <a:buNone/>
            </a:pPr>
            <a:endParaRPr lang="en-US" sz="1600" dirty="0" smtClean="0">
              <a:hlinkClick r:id="rId2"/>
            </a:endParaRPr>
          </a:p>
          <a:p>
            <a:pPr marL="0" indent="0">
              <a:buNone/>
            </a:pPr>
            <a:endParaRPr lang="en-US" sz="1600" dirty="0" smtClean="0">
              <a:hlinkClick r:id="rId2"/>
            </a:endParaRPr>
          </a:p>
          <a:p>
            <a:pPr marL="0" indent="0">
              <a:buNone/>
            </a:pPr>
            <a:r>
              <a:rPr lang="en-US" sz="1600" dirty="0" smtClean="0"/>
              <a:t>From: </a:t>
            </a:r>
            <a:r>
              <a:rPr lang="en-US" sz="1600" u="sng" dirty="0" smtClean="0">
                <a:hlinkClick r:id="rId2"/>
              </a:rPr>
              <a:t>http://www.chinuch.org/item_detail/0/</a:t>
            </a:r>
          </a:p>
          <a:p>
            <a:pPr marL="0" indent="0">
              <a:buNone/>
            </a:pPr>
            <a:endParaRPr lang="en-US" sz="1600" u="sng" dirty="0" smtClean="0">
              <a:hlinkClick r:id="rId2"/>
            </a:endParaRPr>
          </a:p>
          <a:p>
            <a:pPr marL="0" indent="0">
              <a:buNone/>
            </a:pPr>
            <a:r>
              <a:rPr lang="en-US" sz="1600" u="sng" dirty="0" smtClean="0">
                <a:hlinkClick r:id="rId2"/>
              </a:rPr>
              <a:t>Touring-</a:t>
            </a:r>
            <a:r>
              <a:rPr lang="en-US" sz="1600" u="sng" dirty="0" err="1" smtClean="0">
                <a:hlinkClick r:id="rId2"/>
              </a:rPr>
              <a:t>Toons</a:t>
            </a:r>
            <a:r>
              <a:rPr lang="en-US" sz="1600" u="sng" dirty="0" smtClean="0">
                <a:hlinkClick r:id="rId2"/>
              </a:rPr>
              <a:t>-</a:t>
            </a:r>
            <a:r>
              <a:rPr lang="en-US" sz="1600" u="sng" dirty="0" err="1" smtClean="0">
                <a:hlinkClick r:id="rId2"/>
              </a:rPr>
              <a:t>quotCrossing</a:t>
            </a:r>
            <a:r>
              <a:rPr lang="en-US" sz="1600" u="sng" dirty="0" smtClean="0">
                <a:hlinkClick r:id="rId2"/>
              </a:rPr>
              <a:t>-the-</a:t>
            </a:r>
            <a:r>
              <a:rPr lang="en-US" sz="1600" u="sng" dirty="0" err="1" smtClean="0">
                <a:hlinkClick r:id="rId2"/>
              </a:rPr>
              <a:t>Yardeinquot</a:t>
            </a:r>
            <a:r>
              <a:rPr lang="en-US" sz="1600" u="sng" dirty="0" smtClean="0">
                <a:hlinkClick r:id="rId2"/>
              </a:rPr>
              <a:t>-</a:t>
            </a:r>
            <a:r>
              <a:rPr lang="en-US" sz="1600" u="sng" dirty="0" err="1" smtClean="0">
                <a:hlinkClick r:id="rId2"/>
              </a:rPr>
              <a:t>Videose</a:t>
            </a:r>
            <a:r>
              <a:rPr lang="en-US" sz="1600" u="sng" dirty="0" smtClean="0">
                <a:hlinkClick r:id="rId2"/>
              </a:rPr>
              <a:t>/16079/67802/D</a:t>
            </a:r>
            <a:endParaRPr lang="en-US" sz="1600" u="sng" dirty="0" smtClean="0"/>
          </a:p>
          <a:p>
            <a:pPr marL="0" indent="0">
              <a:buNone/>
            </a:pPr>
            <a:endParaRPr lang="en-US" sz="1600" dirty="0" smtClean="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5931"/>
            <a:ext cx="9036496" cy="378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8162" y="5810167"/>
            <a:ext cx="8496944" cy="369332"/>
          </a:xfrm>
          <a:prstGeom prst="rect">
            <a:avLst/>
          </a:prstGeom>
        </p:spPr>
        <p:txBody>
          <a:bodyPr wrap="square">
            <a:spAutoFit/>
          </a:bodyPr>
          <a:lstStyle/>
          <a:p>
            <a:r>
              <a:rPr lang="en-US" dirty="0" smtClean="0"/>
              <a:t>From: 6956B_b_01290_timeline_of_sefer_yehoshua.pdf on </a:t>
            </a:r>
            <a:r>
              <a:rPr lang="en-US" dirty="0" smtClean="0">
                <a:hlinkClick r:id="rId4"/>
              </a:rPr>
              <a:t>http://www.chinuch.org/</a:t>
            </a:r>
            <a:endParaRPr lang="en-US" dirty="0" smtClean="0"/>
          </a:p>
        </p:txBody>
      </p:sp>
    </p:spTree>
    <p:extLst>
      <p:ext uri="{BB962C8B-B14F-4D97-AF65-F5344CB8AC3E}">
        <p14:creationId xmlns:p14="http://schemas.microsoft.com/office/powerpoint/2010/main" val="282319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solidFill>
                  <a:srgbClr val="A793BF"/>
                </a:solidFill>
              </a:rPr>
              <a:t>Yehoshua</a:t>
            </a:r>
            <a:r>
              <a:rPr lang="en-US" b="1" dirty="0" smtClean="0">
                <a:solidFill>
                  <a:srgbClr val="A793BF"/>
                </a:solidFill>
              </a:rPr>
              <a:t> </a:t>
            </a:r>
            <a:r>
              <a:rPr lang="en-US" b="1" dirty="0" err="1" smtClean="0">
                <a:solidFill>
                  <a:srgbClr val="A793BF"/>
                </a:solidFill>
              </a:rPr>
              <a:t>Perek</a:t>
            </a:r>
            <a:r>
              <a:rPr lang="en-US" b="1" dirty="0" smtClean="0">
                <a:solidFill>
                  <a:srgbClr val="A793BF"/>
                </a:solidFill>
              </a:rPr>
              <a:t> 1</a:t>
            </a:r>
            <a:br>
              <a:rPr lang="en-US" b="1" dirty="0" smtClean="0">
                <a:solidFill>
                  <a:srgbClr val="A793BF"/>
                </a:solidFill>
              </a:rPr>
            </a:br>
            <a:r>
              <a:rPr lang="en-US" sz="3100" b="1" dirty="0" smtClean="0">
                <a:solidFill>
                  <a:srgbClr val="A793BF"/>
                </a:solidFill>
              </a:rPr>
              <a:t>7</a:t>
            </a:r>
            <a:r>
              <a:rPr lang="en-US" sz="3100" b="1" baseline="30000" dirty="0" smtClean="0">
                <a:solidFill>
                  <a:srgbClr val="A793BF"/>
                </a:solidFill>
              </a:rPr>
              <a:t>th</a:t>
            </a:r>
            <a:r>
              <a:rPr lang="en-US" sz="3100" b="1" dirty="0" smtClean="0">
                <a:solidFill>
                  <a:srgbClr val="A793BF"/>
                </a:solidFill>
              </a:rPr>
              <a:t> of Nissan - </a:t>
            </a:r>
            <a:r>
              <a:rPr lang="he-IL" sz="2800" b="1" dirty="0" smtClean="0">
                <a:solidFill>
                  <a:srgbClr val="A793BF"/>
                </a:solidFill>
              </a:rPr>
              <a:t>ז</a:t>
            </a:r>
            <a:r>
              <a:rPr lang="he-IL" sz="3100" b="1" dirty="0" smtClean="0">
                <a:solidFill>
                  <a:srgbClr val="A793BF"/>
                </a:solidFill>
              </a:rPr>
              <a:t>' ניסן</a:t>
            </a:r>
            <a:endParaRPr lang="en-US" b="1" dirty="0">
              <a:solidFill>
                <a:srgbClr val="A793BF"/>
              </a:solidFill>
            </a:endParaRPr>
          </a:p>
        </p:txBody>
      </p:sp>
      <p:sp>
        <p:nvSpPr>
          <p:cNvPr id="3" name="Content Placeholder 2"/>
          <p:cNvSpPr>
            <a:spLocks noGrp="1"/>
          </p:cNvSpPr>
          <p:nvPr>
            <p:ph idx="1"/>
          </p:nvPr>
        </p:nvSpPr>
        <p:spPr>
          <a:xfrm>
            <a:off x="539552" y="1124744"/>
            <a:ext cx="8229600" cy="4525963"/>
          </a:xfrm>
        </p:spPr>
        <p:txBody>
          <a:bodyPr>
            <a:normAutofit/>
          </a:bodyPr>
          <a:lstStyle/>
          <a:p>
            <a:pPr marL="0" indent="0">
              <a:buNone/>
            </a:pPr>
            <a:endParaRPr lang="en-US" sz="2400" i="1" dirty="0" smtClean="0"/>
          </a:p>
          <a:p>
            <a:pPr marL="0" indent="0">
              <a:buNone/>
            </a:pPr>
            <a:endParaRPr lang="en-US" sz="2400" i="1" dirty="0"/>
          </a:p>
          <a:p>
            <a:pPr marL="0" indent="0">
              <a:buNone/>
            </a:pPr>
            <a:endParaRPr lang="en-US" dirty="0"/>
          </a:p>
        </p:txBody>
      </p:sp>
      <p:sp>
        <p:nvSpPr>
          <p:cNvPr id="5" name="Rectangle 4"/>
          <p:cNvSpPr/>
          <p:nvPr/>
        </p:nvSpPr>
        <p:spPr>
          <a:xfrm>
            <a:off x="1331640" y="1796623"/>
            <a:ext cx="6840760" cy="1200329"/>
          </a:xfrm>
          <a:prstGeom prst="rect">
            <a:avLst/>
          </a:prstGeom>
        </p:spPr>
        <p:txBody>
          <a:bodyPr wrap="square">
            <a:spAutoFit/>
          </a:bodyPr>
          <a:lstStyle/>
          <a:p>
            <a:pPr marL="342900" indent="-342900">
              <a:buFont typeface="Arial" pitchFamily="34" charset="0"/>
              <a:buChar char="•"/>
            </a:pPr>
            <a:r>
              <a:rPr lang="he-IL" sz="2400" dirty="0" smtClean="0"/>
              <a:t>ה</a:t>
            </a:r>
            <a:r>
              <a:rPr lang="he-IL" sz="2400" dirty="0"/>
              <a:t>’</a:t>
            </a:r>
            <a:r>
              <a:rPr lang="he-IL" sz="2400" dirty="0" smtClean="0"/>
              <a:t> </a:t>
            </a:r>
            <a:r>
              <a:rPr lang="en-US" sz="2400" dirty="0" smtClean="0"/>
              <a:t> </a:t>
            </a:r>
            <a:r>
              <a:rPr lang="en-US" sz="2400" dirty="0"/>
              <a:t>instructs</a:t>
            </a:r>
            <a:r>
              <a:rPr lang="he-IL" sz="2400" dirty="0"/>
              <a:t>יהושע </a:t>
            </a:r>
            <a:r>
              <a:rPr lang="en-US" sz="2400" dirty="0"/>
              <a:t> how to lead the nation</a:t>
            </a:r>
          </a:p>
          <a:p>
            <a:pPr marL="342900" indent="-342900">
              <a:buFont typeface="Arial" pitchFamily="34" charset="0"/>
              <a:buChar char="•"/>
            </a:pPr>
            <a:r>
              <a:rPr lang="en-US" sz="2400" dirty="0"/>
              <a:t> </a:t>
            </a:r>
            <a:r>
              <a:rPr lang="he-IL" sz="2400" dirty="0" smtClean="0"/>
              <a:t>יהושע</a:t>
            </a:r>
            <a:r>
              <a:rPr lang="en-US" sz="2400" dirty="0" smtClean="0"/>
              <a:t> </a:t>
            </a:r>
            <a:r>
              <a:rPr lang="en-US" sz="2400" dirty="0"/>
              <a:t>prepares the nation</a:t>
            </a:r>
          </a:p>
          <a:p>
            <a:pPr marL="342900" indent="-342900">
              <a:buFont typeface="Arial" pitchFamily="34" charset="0"/>
              <a:buChar char="•"/>
            </a:pPr>
            <a:r>
              <a:rPr lang="he-IL" sz="2400" dirty="0"/>
              <a:t>יהושע </a:t>
            </a:r>
            <a:r>
              <a:rPr lang="en-US" sz="2400" dirty="0"/>
              <a:t> speaks to </a:t>
            </a:r>
            <a:r>
              <a:rPr lang="he-IL" sz="2400" dirty="0"/>
              <a:t>בני ראובן, גד, וחצי שבט מנשה</a:t>
            </a:r>
            <a:endParaRPr lang="en-US" sz="2400" dirty="0"/>
          </a:p>
        </p:txBody>
      </p:sp>
    </p:spTree>
    <p:extLst>
      <p:ext uri="{BB962C8B-B14F-4D97-AF65-F5344CB8AC3E}">
        <p14:creationId xmlns:p14="http://schemas.microsoft.com/office/powerpoint/2010/main" val="1059941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sz="3200" b="1" dirty="0" smtClean="0">
                <a:solidFill>
                  <a:srgbClr val="A793BF"/>
                </a:solidFill>
              </a:rPr>
              <a:t>SOURCE SHEET </a:t>
            </a:r>
            <a:r>
              <a:rPr lang="en-US" sz="3200" b="1" dirty="0" err="1" smtClean="0">
                <a:solidFill>
                  <a:srgbClr val="A793BF"/>
                </a:solidFill>
              </a:rPr>
              <a:t>Yehoshua</a:t>
            </a:r>
            <a:r>
              <a:rPr lang="en-US" sz="3200" b="1" dirty="0" smtClean="0">
                <a:solidFill>
                  <a:srgbClr val="A793BF"/>
                </a:solidFill>
              </a:rPr>
              <a:t> </a:t>
            </a:r>
            <a:r>
              <a:rPr lang="en-US" sz="3200" b="1" dirty="0" err="1">
                <a:solidFill>
                  <a:srgbClr val="A793BF"/>
                </a:solidFill>
              </a:rPr>
              <a:t>Perek</a:t>
            </a:r>
            <a:r>
              <a:rPr lang="en-US" sz="3200" b="1" dirty="0">
                <a:solidFill>
                  <a:srgbClr val="A793BF"/>
                </a:solidFill>
              </a:rPr>
              <a:t> </a:t>
            </a:r>
            <a:r>
              <a:rPr lang="en-US" sz="3200" b="1" dirty="0" smtClean="0">
                <a:solidFill>
                  <a:srgbClr val="A793BF"/>
                </a:solidFill>
              </a:rPr>
              <a:t>1</a:t>
            </a:r>
            <a:br>
              <a:rPr lang="en-US" sz="3200" b="1" dirty="0" smtClean="0">
                <a:solidFill>
                  <a:srgbClr val="A793BF"/>
                </a:solidFill>
              </a:rPr>
            </a:br>
            <a:r>
              <a:rPr lang="en-US" sz="2400" b="1" dirty="0" err="1" smtClean="0">
                <a:solidFill>
                  <a:srgbClr val="A793BF"/>
                </a:solidFill>
              </a:rPr>
              <a:t>Hashem’s</a:t>
            </a:r>
            <a:r>
              <a:rPr lang="en-US" sz="2400" b="1" dirty="0" smtClean="0">
                <a:solidFill>
                  <a:srgbClr val="A793BF"/>
                </a:solidFill>
              </a:rPr>
              <a:t> Words </a:t>
            </a:r>
            <a:r>
              <a:rPr lang="en-US" sz="2400" b="1" dirty="0">
                <a:solidFill>
                  <a:srgbClr val="A793BF"/>
                </a:solidFill>
              </a:rPr>
              <a:t>of </a:t>
            </a:r>
            <a:r>
              <a:rPr lang="en-US" sz="2400" b="1" dirty="0" smtClean="0">
                <a:solidFill>
                  <a:srgbClr val="A793BF"/>
                </a:solidFill>
              </a:rPr>
              <a:t>Encouragement </a:t>
            </a:r>
            <a:r>
              <a:rPr lang="en-US" sz="2400" b="1" dirty="0">
                <a:solidFill>
                  <a:srgbClr val="A793BF"/>
                </a:solidFill>
              </a:rPr>
              <a:t>and </a:t>
            </a:r>
            <a:r>
              <a:rPr lang="en-US" sz="2400" b="1" dirty="0" smtClean="0">
                <a:solidFill>
                  <a:srgbClr val="A793BF"/>
                </a:solidFill>
              </a:rPr>
              <a:t>Promise to </a:t>
            </a:r>
            <a:r>
              <a:rPr lang="en-US" sz="2400" b="1" dirty="0" err="1" smtClean="0">
                <a:solidFill>
                  <a:srgbClr val="A793BF"/>
                </a:solidFill>
              </a:rPr>
              <a:t>Yehoshua</a:t>
            </a:r>
            <a:endParaRPr lang="en-US" sz="3200" b="1" dirty="0">
              <a:solidFill>
                <a:srgbClr val="A793BF"/>
              </a:solidFill>
            </a:endParaRPr>
          </a:p>
        </p:txBody>
      </p:sp>
      <p:sp>
        <p:nvSpPr>
          <p:cNvPr id="3" name="Content Placeholder 2"/>
          <p:cNvSpPr>
            <a:spLocks noGrp="1"/>
          </p:cNvSpPr>
          <p:nvPr>
            <p:ph idx="1"/>
          </p:nvPr>
        </p:nvSpPr>
        <p:spPr>
          <a:xfrm>
            <a:off x="251519" y="1268760"/>
            <a:ext cx="8784977" cy="3556992"/>
          </a:xfrm>
        </p:spPr>
        <p:txBody>
          <a:bodyPr>
            <a:noAutofit/>
          </a:bodyPr>
          <a:lstStyle/>
          <a:p>
            <a:pPr marL="0" indent="0" algn="r" rtl="1">
              <a:buNone/>
            </a:pPr>
            <a:r>
              <a:rPr lang="he-IL" sz="1600" dirty="0" smtClean="0"/>
              <a:t>(</a:t>
            </a:r>
            <a:r>
              <a:rPr lang="he-IL" sz="1600" dirty="0"/>
              <a:t>ה) לֹא־יִתְיַצֵּ֥ב אִישׁ֙ לְפָנֶ֔יךָ כֹּ֖ל יְמֵ֣י </a:t>
            </a:r>
            <a:r>
              <a:rPr lang="he-IL" sz="1600" dirty="0" smtClean="0"/>
              <a:t>חַיֶּ֑יךָ</a:t>
            </a:r>
            <a:endParaRPr lang="en-US" sz="1600" dirty="0" smtClean="0"/>
          </a:p>
          <a:p>
            <a:pPr marL="0" indent="0" algn="r" rtl="1">
              <a:buNone/>
            </a:pPr>
            <a:r>
              <a:rPr lang="he-IL" sz="1600" dirty="0" smtClean="0"/>
              <a:t>כַּאֲשֶׁ֨ר </a:t>
            </a:r>
            <a:r>
              <a:rPr lang="he-IL" sz="1600" dirty="0"/>
              <a:t>הָיִ֤יתִי עִם־מֹשֶׁה֙ אֶהְיֶ֣ה </a:t>
            </a:r>
            <a:r>
              <a:rPr lang="he-IL" sz="1600" dirty="0" smtClean="0"/>
              <a:t>עִמָּ֔ךְ</a:t>
            </a:r>
            <a:endParaRPr lang="en-US" sz="1600" dirty="0" smtClean="0"/>
          </a:p>
          <a:p>
            <a:pPr marL="0" indent="0" algn="r" rtl="1">
              <a:buNone/>
            </a:pPr>
            <a:r>
              <a:rPr lang="he-IL" sz="1600" dirty="0" smtClean="0"/>
              <a:t>לֹ֥א </a:t>
            </a:r>
            <a:r>
              <a:rPr lang="he-IL" sz="1600" dirty="0"/>
              <a:t>אַרְפְּךָ֖ וְלֹ֥א אֶעֶזְבֶֽךָּ</a:t>
            </a:r>
            <a:r>
              <a:rPr lang="he-IL" sz="1600" dirty="0" smtClean="0"/>
              <a:t>׃</a:t>
            </a:r>
            <a:endParaRPr lang="en-US" sz="1600" dirty="0" smtClean="0"/>
          </a:p>
          <a:p>
            <a:pPr marL="0" indent="0" algn="r" rtl="1">
              <a:buNone/>
            </a:pPr>
            <a:r>
              <a:rPr lang="he-IL" sz="1600" dirty="0" smtClean="0"/>
              <a:t>(</a:t>
            </a:r>
            <a:r>
              <a:rPr lang="he-IL" sz="1600" dirty="0"/>
              <a:t>ו) חֲזַ֖ק </a:t>
            </a:r>
            <a:r>
              <a:rPr lang="he-IL" sz="1600" dirty="0" smtClean="0"/>
              <a:t>וֶאֱמָ֑ץ</a:t>
            </a:r>
            <a:r>
              <a:rPr lang="en-US" sz="1600" dirty="0" smtClean="0"/>
              <a:t>	</a:t>
            </a:r>
            <a:r>
              <a:rPr lang="he-IL" sz="1600" dirty="0" smtClean="0"/>
              <a:t>כִּ֣י </a:t>
            </a:r>
            <a:r>
              <a:rPr lang="he-IL" sz="1600" dirty="0"/>
              <a:t>אַתָּ֗ה תַּנְחִיל֙ אֶת־הָעָ֣ם הַזֶּ֔ה אֶת־הָאָ֕רֶץ אֲשֶׁר־נִשְׁבַּ֥עְתִּי לַאֲבוֹתָ֖ם לָתֵ֥ת לָהֶֽם׃</a:t>
            </a:r>
            <a:endParaRPr lang="en-US" sz="1600" dirty="0"/>
          </a:p>
          <a:p>
            <a:pPr marL="0" indent="0" algn="r" rtl="1">
              <a:buNone/>
            </a:pPr>
            <a:r>
              <a:rPr lang="he-IL" sz="1600" dirty="0" smtClean="0"/>
              <a:t>(</a:t>
            </a:r>
            <a:r>
              <a:rPr lang="he-IL" sz="1600" dirty="0"/>
              <a:t>ז) רַק֩ חֲזַ֨ק וֶאֱמַ֜ץ </a:t>
            </a:r>
            <a:r>
              <a:rPr lang="he-IL" sz="1600" dirty="0" smtClean="0"/>
              <a:t>מְאֹ֗ד</a:t>
            </a:r>
            <a:r>
              <a:rPr lang="en-US" sz="1600" dirty="0"/>
              <a:t>	</a:t>
            </a:r>
            <a:r>
              <a:rPr lang="he-IL" sz="1600" dirty="0" smtClean="0"/>
              <a:t>לִשְׁמֹ֤ר </a:t>
            </a:r>
            <a:r>
              <a:rPr lang="he-IL" sz="1600" dirty="0"/>
              <a:t>לַֽעֲשׂוֹת֙ כְּכׇל־הַתּוֹרָ֔ה אֲשֶׁ֤ר צִוְּךָ֙ מֹשֶׁ֣ה עַבְדִּ֔י אַל־תָּס֥וּר מִמֶּ֖נּוּ יָמִ֣ין וּשְׂמֹ֑אול </a:t>
            </a:r>
            <a:endParaRPr lang="en-US" sz="1600" dirty="0" smtClean="0"/>
          </a:p>
          <a:p>
            <a:pPr marL="0" indent="0" algn="r" rtl="1">
              <a:buNone/>
            </a:pPr>
            <a:r>
              <a:rPr lang="he-IL" sz="1600" dirty="0" smtClean="0"/>
              <a:t>לְמַ֣עַן </a:t>
            </a:r>
            <a:r>
              <a:rPr lang="he-IL" sz="1600" dirty="0"/>
              <a:t>תַּשְׂכִּ֔יל בְּכֹ֖ל אֲשֶׁ֥ר תֵּלֵֽךְ׃</a:t>
            </a:r>
            <a:endParaRPr lang="en-US" sz="1600" dirty="0" smtClean="0"/>
          </a:p>
          <a:p>
            <a:pPr marL="0" indent="0" algn="r" rtl="1">
              <a:buNone/>
            </a:pPr>
            <a:r>
              <a:rPr lang="he-IL" sz="1600" dirty="0" smtClean="0"/>
              <a:t>(</a:t>
            </a:r>
            <a:r>
              <a:rPr lang="he-IL" sz="1600" dirty="0"/>
              <a:t>ח) לֹֽא־יָמ֡וּשׁ סֵ֩פֶר֩ הַתּוֹרָ֨ה הַזֶּ֜ה </a:t>
            </a:r>
            <a:r>
              <a:rPr lang="he-IL" sz="1600" dirty="0" smtClean="0"/>
              <a:t>מִפִּ֗יךָ</a:t>
            </a:r>
            <a:endParaRPr lang="en-US" sz="1600" dirty="0" smtClean="0"/>
          </a:p>
          <a:p>
            <a:pPr marL="0" indent="0" algn="r" rtl="1">
              <a:buNone/>
            </a:pPr>
            <a:r>
              <a:rPr lang="he-IL" sz="1600" dirty="0" smtClean="0"/>
              <a:t>וְהָגִ֤יתָ </a:t>
            </a:r>
            <a:r>
              <a:rPr lang="he-IL" sz="1600" dirty="0"/>
              <a:t>בּוֹ֙ יוֹמָ֣ם </a:t>
            </a:r>
            <a:r>
              <a:rPr lang="he-IL" sz="1600" dirty="0" smtClean="0"/>
              <a:t>וָלַ֔יְלָה</a:t>
            </a:r>
            <a:r>
              <a:rPr lang="en-US" sz="1600" dirty="0"/>
              <a:t>	</a:t>
            </a:r>
            <a:r>
              <a:rPr lang="he-IL" sz="1600" dirty="0" smtClean="0"/>
              <a:t> </a:t>
            </a:r>
            <a:r>
              <a:rPr lang="he-IL" sz="1600" dirty="0"/>
              <a:t>לְמַ֙עַן֙ תִּשְׁמֹ֣ר לַעֲשׂ֔וֹת כְּכׇל־הַכָּת֖וּב בּ֑וֹ </a:t>
            </a:r>
            <a:endParaRPr lang="en-US" sz="1600" dirty="0" smtClean="0"/>
          </a:p>
          <a:p>
            <a:pPr marL="0" indent="0" algn="r" rtl="1">
              <a:buNone/>
            </a:pPr>
            <a:r>
              <a:rPr lang="he-IL" sz="1600" dirty="0" smtClean="0"/>
              <a:t>כִּי־אָ֛ז </a:t>
            </a:r>
            <a:r>
              <a:rPr lang="he-IL" sz="1600" dirty="0"/>
              <a:t>תַּצְלִ֥יחַ אֶת־דְּרָכֶ֖ךָ וְאָ֥ז תַּשְׂכִּֽיל</a:t>
            </a:r>
            <a:r>
              <a:rPr lang="he-IL" sz="1600" dirty="0" smtClean="0"/>
              <a:t>׃</a:t>
            </a:r>
            <a:endParaRPr lang="en-US" sz="1600" dirty="0" smtClean="0"/>
          </a:p>
          <a:p>
            <a:pPr marL="0" indent="0" algn="r" rtl="1">
              <a:buNone/>
            </a:pPr>
            <a:r>
              <a:rPr lang="he-IL" sz="1600" dirty="0" smtClean="0"/>
              <a:t>(</a:t>
            </a:r>
            <a:r>
              <a:rPr lang="he-IL" sz="1600" dirty="0"/>
              <a:t>ט) הֲל֤וֹא צִוִּיתִ֙יךָ֙ </a:t>
            </a:r>
            <a:r>
              <a:rPr lang="he-IL" sz="1600" dirty="0" smtClean="0"/>
              <a:t>חֲזַ֣ק </a:t>
            </a:r>
            <a:r>
              <a:rPr lang="he-IL" sz="1600" dirty="0"/>
              <a:t>וֶאֱמָ֔ץ </a:t>
            </a:r>
            <a:r>
              <a:rPr lang="en-US" sz="1600" dirty="0"/>
              <a:t>	</a:t>
            </a:r>
            <a:r>
              <a:rPr lang="he-IL" sz="1600" dirty="0" smtClean="0"/>
              <a:t>אַֽל־תַּעֲרֹ֖ץ </a:t>
            </a:r>
            <a:r>
              <a:rPr lang="he-IL" sz="1600" dirty="0"/>
              <a:t>וְאַל־תֵּחָ֑ת כִּ֤י עִמְּךָ֙ יְהֹוָ֣ה אֱלֹהֶ֔יךָ בְּכֹ֖ל אֲשֶׁ֥ר תֵּלֵֽךְ׃</a:t>
            </a:r>
            <a:endParaRPr lang="en-US" sz="1600" dirty="0" smtClean="0"/>
          </a:p>
          <a:p>
            <a:pPr marL="0" indent="0">
              <a:buNone/>
            </a:pPr>
            <a:endParaRPr lang="en-US" sz="1400" dirty="0" smtClean="0"/>
          </a:p>
          <a:p>
            <a:pPr marL="0" indent="0">
              <a:buNone/>
            </a:pPr>
            <a:r>
              <a:rPr lang="en-US" sz="1400" dirty="0" smtClean="0"/>
              <a:t>(</a:t>
            </a:r>
            <a:r>
              <a:rPr lang="en-US" sz="1400" dirty="0"/>
              <a:t>5) No man shall be able to stand before you all the days of your life. As I was with Moses, so I will be with you; I will neither fail you nor forsake you. (6) Be strong and of good courage; for you will cause this people to inherit the land which I swore to their fathers to give them. (7) Only be strong and very courageous, to observe to do according to all the law which Moses My servant commanded you; turn not from it to the right hand or to the left, that you may have good success wherever you go. (8) This book of the law shall not depart from your mouth, but you shall meditate on it day and night, that you may observe to do according to all that is written in it; for then you shall make your ways prosperous, and then you shall have good success. (9) Have not I commanded you? Be strong and of good courage; do not be frightened and do not be dismayed, for the Lord your God is with you wherever you go.'</a:t>
            </a:r>
            <a:endParaRPr lang="en-US" sz="1400" dirty="0" smtClean="0"/>
          </a:p>
          <a:p>
            <a:pPr marL="0" indent="0" algn="r">
              <a:buNone/>
            </a:pPr>
            <a:endParaRPr lang="en-US" sz="1400" i="1" dirty="0" smtClean="0"/>
          </a:p>
          <a:p>
            <a:pPr marL="0" indent="0">
              <a:buNone/>
            </a:pPr>
            <a:endParaRPr lang="en-US" sz="1400" dirty="0"/>
          </a:p>
        </p:txBody>
      </p:sp>
    </p:spTree>
    <p:extLst>
      <p:ext uri="{BB962C8B-B14F-4D97-AF65-F5344CB8AC3E}">
        <p14:creationId xmlns:p14="http://schemas.microsoft.com/office/powerpoint/2010/main" val="88420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3752"/>
            <a:ext cx="8229600" cy="1143000"/>
          </a:xfrm>
        </p:spPr>
        <p:txBody>
          <a:bodyPr>
            <a:normAutofit/>
          </a:bodyPr>
          <a:lstStyle/>
          <a:p>
            <a:r>
              <a:rPr lang="en-US" b="1" dirty="0" smtClean="0">
                <a:solidFill>
                  <a:srgbClr val="A793BF"/>
                </a:solidFill>
              </a:rPr>
              <a:t>Words of </a:t>
            </a:r>
            <a:r>
              <a:rPr lang="en-US" b="1" dirty="0" err="1" smtClean="0">
                <a:solidFill>
                  <a:srgbClr val="A793BF"/>
                </a:solidFill>
              </a:rPr>
              <a:t>Yehoshua</a:t>
            </a:r>
            <a:r>
              <a:rPr lang="en-US" b="1" dirty="0" smtClean="0">
                <a:solidFill>
                  <a:srgbClr val="A793BF"/>
                </a:solidFill>
              </a:rPr>
              <a:t> </a:t>
            </a:r>
            <a:r>
              <a:rPr lang="en-US" b="1" dirty="0">
                <a:solidFill>
                  <a:srgbClr val="A793BF"/>
                </a:solidFill>
              </a:rPr>
              <a:t>1:8 </a:t>
            </a:r>
            <a:r>
              <a:rPr lang="en-US" b="1" dirty="0" smtClean="0">
                <a:solidFill>
                  <a:srgbClr val="A793BF"/>
                </a:solidFill>
              </a:rPr>
              <a:t>Today</a:t>
            </a:r>
            <a:endParaRPr lang="en-US" b="1" dirty="0">
              <a:solidFill>
                <a:srgbClr val="A793BF"/>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196752"/>
            <a:ext cx="3572557" cy="3618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9163" y="1628800"/>
            <a:ext cx="4932040" cy="2308324"/>
          </a:xfrm>
          <a:prstGeom prst="rect">
            <a:avLst/>
          </a:prstGeom>
        </p:spPr>
        <p:txBody>
          <a:bodyPr wrap="square">
            <a:spAutoFit/>
          </a:bodyPr>
          <a:lstStyle/>
          <a:p>
            <a:pPr marL="285750" indent="-285750">
              <a:buFont typeface="Arial" pitchFamily="34" charset="0"/>
              <a:buChar char="•"/>
            </a:pPr>
            <a:r>
              <a:rPr lang="en-US" dirty="0" smtClean="0"/>
              <a:t>One </a:t>
            </a:r>
            <a:r>
              <a:rPr lang="en-US" dirty="0"/>
              <a:t>of the most important </a:t>
            </a:r>
            <a:r>
              <a:rPr lang="en-US" dirty="0" err="1"/>
              <a:t>mitzvot</a:t>
            </a:r>
            <a:r>
              <a:rPr lang="en-US" dirty="0"/>
              <a:t> that we live with as a Jew is contained </a:t>
            </a:r>
            <a:r>
              <a:rPr lang="en-US" dirty="0" smtClean="0"/>
              <a:t>in the words of </a:t>
            </a:r>
            <a:r>
              <a:rPr lang="en-US" dirty="0" err="1" smtClean="0"/>
              <a:t>Sefer</a:t>
            </a:r>
            <a:r>
              <a:rPr lang="en-US" dirty="0" smtClean="0"/>
              <a:t> </a:t>
            </a:r>
            <a:r>
              <a:rPr lang="en-US" dirty="0" err="1" smtClean="0"/>
              <a:t>Yehoshua</a:t>
            </a:r>
            <a:r>
              <a:rPr lang="en-US" dirty="0" smtClean="0"/>
              <a:t> 1:8. </a:t>
            </a:r>
          </a:p>
          <a:p>
            <a:pPr marL="285750" indent="-285750">
              <a:buFont typeface="Arial" pitchFamily="34" charset="0"/>
              <a:buChar char="•"/>
            </a:pPr>
            <a:endParaRPr lang="en-US" dirty="0" smtClean="0"/>
          </a:p>
          <a:p>
            <a:pPr marL="285750" indent="-285750">
              <a:buFont typeface="Arial" pitchFamily="34" charset="0"/>
              <a:buChar char="•"/>
            </a:pPr>
            <a:r>
              <a:rPr lang="en-US" dirty="0" smtClean="0"/>
              <a:t>It is this verse that forms the </a:t>
            </a:r>
            <a:r>
              <a:rPr lang="en-US" dirty="0"/>
              <a:t>basis of what it truly means to be a Torah </a:t>
            </a:r>
            <a:r>
              <a:rPr lang="en-US" dirty="0" smtClean="0"/>
              <a:t>Jew-- to </a:t>
            </a:r>
            <a:r>
              <a:rPr lang="en-US" dirty="0"/>
              <a:t>be immersed in a Torah </a:t>
            </a:r>
            <a:r>
              <a:rPr lang="en-US" dirty="0" smtClean="0"/>
              <a:t>life– that you are immersed in it and you </a:t>
            </a:r>
            <a:r>
              <a:rPr lang="en-US" dirty="0"/>
              <a:t>meditate upon it constantly</a:t>
            </a:r>
            <a:r>
              <a:rPr lang="en-US" dirty="0" smtClean="0"/>
              <a:t>. </a:t>
            </a:r>
          </a:p>
        </p:txBody>
      </p:sp>
      <p:sp>
        <p:nvSpPr>
          <p:cNvPr id="5" name="Rectangle 4"/>
          <p:cNvSpPr/>
          <p:nvPr/>
        </p:nvSpPr>
        <p:spPr>
          <a:xfrm>
            <a:off x="5436096" y="4851157"/>
            <a:ext cx="3491880" cy="1569660"/>
          </a:xfrm>
          <a:prstGeom prst="rect">
            <a:avLst/>
          </a:prstGeom>
        </p:spPr>
        <p:txBody>
          <a:bodyPr wrap="square">
            <a:spAutoFit/>
          </a:bodyPr>
          <a:lstStyle/>
          <a:p>
            <a:pPr algn="just"/>
            <a:r>
              <a:rPr lang="en-US" sz="1600" i="1" dirty="0"/>
              <a:t>Israeli soldiers </a:t>
            </a:r>
            <a:r>
              <a:rPr lang="en-US" sz="1600" i="1" dirty="0" smtClean="0"/>
              <a:t>beginning </a:t>
            </a:r>
            <a:r>
              <a:rPr lang="en-US" sz="1600" i="1" dirty="0"/>
              <a:t>their IDF service with an M16 and a </a:t>
            </a:r>
            <a:r>
              <a:rPr lang="en-US" sz="1600" i="1" dirty="0" err="1"/>
              <a:t>Tanach</a:t>
            </a:r>
            <a:r>
              <a:rPr lang="en-US" sz="1600" i="1" dirty="0"/>
              <a:t>… and these very words (which were directed to </a:t>
            </a:r>
            <a:r>
              <a:rPr lang="en-US" sz="1600" i="1" dirty="0" err="1"/>
              <a:t>Yehoshua</a:t>
            </a:r>
            <a:r>
              <a:rPr lang="en-US" sz="1600" i="1" dirty="0"/>
              <a:t>) that represent </a:t>
            </a:r>
            <a:r>
              <a:rPr lang="en-US" sz="1600" i="1" dirty="0" err="1"/>
              <a:t>Hashem's</a:t>
            </a:r>
            <a:r>
              <a:rPr lang="en-US" sz="1600" i="1" dirty="0"/>
              <a:t> presence in their duties and guide them with dignity and morality in battle</a:t>
            </a:r>
            <a:r>
              <a:rPr lang="en-US" sz="1600" i="1" dirty="0" smtClean="0"/>
              <a:t>.</a:t>
            </a:r>
          </a:p>
        </p:txBody>
      </p:sp>
      <p:sp>
        <p:nvSpPr>
          <p:cNvPr id="7" name="Rectangle 6"/>
          <p:cNvSpPr/>
          <p:nvPr/>
        </p:nvSpPr>
        <p:spPr>
          <a:xfrm>
            <a:off x="323528" y="4121785"/>
            <a:ext cx="5544616" cy="1323439"/>
          </a:xfrm>
          <a:prstGeom prst="rect">
            <a:avLst/>
          </a:prstGeom>
        </p:spPr>
        <p:txBody>
          <a:bodyPr wrap="square">
            <a:spAutoFit/>
          </a:bodyPr>
          <a:lstStyle/>
          <a:p>
            <a:r>
              <a:rPr lang="en-US" sz="2000" i="1" dirty="0">
                <a:solidFill>
                  <a:srgbClr val="8064A2"/>
                </a:solidFill>
              </a:rPr>
              <a:t>Q:</a:t>
            </a:r>
            <a:r>
              <a:rPr lang="en-US" sz="2000" dirty="0">
                <a:solidFill>
                  <a:srgbClr val="8064A2"/>
                </a:solidFill>
              </a:rPr>
              <a:t> In </a:t>
            </a:r>
            <a:r>
              <a:rPr lang="en-US" sz="2000" dirty="0" err="1">
                <a:solidFill>
                  <a:srgbClr val="8064A2"/>
                </a:solidFill>
              </a:rPr>
              <a:t>Sefer</a:t>
            </a:r>
            <a:r>
              <a:rPr lang="en-US" sz="2000" dirty="0">
                <a:solidFill>
                  <a:srgbClr val="8064A2"/>
                </a:solidFill>
              </a:rPr>
              <a:t> </a:t>
            </a:r>
            <a:r>
              <a:rPr lang="en-US" sz="2000" dirty="0" err="1">
                <a:solidFill>
                  <a:srgbClr val="8064A2"/>
                </a:solidFill>
              </a:rPr>
              <a:t>Yehoshua</a:t>
            </a:r>
            <a:r>
              <a:rPr lang="en-US" sz="2000" dirty="0">
                <a:solidFill>
                  <a:srgbClr val="8064A2"/>
                </a:solidFill>
              </a:rPr>
              <a:t>, what is this verse a </a:t>
            </a:r>
            <a:endParaRPr lang="en-US" sz="2000" dirty="0" smtClean="0">
              <a:solidFill>
                <a:srgbClr val="8064A2"/>
              </a:solidFill>
            </a:endParaRPr>
          </a:p>
          <a:p>
            <a:r>
              <a:rPr lang="en-US" sz="2000" dirty="0">
                <a:solidFill>
                  <a:srgbClr val="8064A2"/>
                </a:solidFill>
              </a:rPr>
              <a:t> </a:t>
            </a:r>
            <a:r>
              <a:rPr lang="en-US" sz="2000" dirty="0" smtClean="0">
                <a:solidFill>
                  <a:srgbClr val="8064A2"/>
                </a:solidFill>
              </a:rPr>
              <a:t>     fulfillment </a:t>
            </a:r>
            <a:r>
              <a:rPr lang="en-US" sz="2000" dirty="0">
                <a:solidFill>
                  <a:srgbClr val="8064A2"/>
                </a:solidFill>
              </a:rPr>
              <a:t>of? </a:t>
            </a:r>
          </a:p>
          <a:p>
            <a:r>
              <a:rPr lang="en-US" sz="2000" i="1" dirty="0">
                <a:solidFill>
                  <a:srgbClr val="8064A2"/>
                </a:solidFill>
              </a:rPr>
              <a:t>A:</a:t>
            </a:r>
            <a:r>
              <a:rPr lang="en-US" sz="2000" dirty="0">
                <a:solidFill>
                  <a:srgbClr val="8064A2"/>
                </a:solidFill>
              </a:rPr>
              <a:t> </a:t>
            </a:r>
            <a:r>
              <a:rPr lang="en-US" sz="2000" dirty="0" smtClean="0">
                <a:solidFill>
                  <a:srgbClr val="8064A2"/>
                </a:solidFill>
              </a:rPr>
              <a:t>Fulfilling the </a:t>
            </a:r>
            <a:r>
              <a:rPr lang="en-US" sz="2000" dirty="0" err="1">
                <a:solidFill>
                  <a:srgbClr val="8064A2"/>
                </a:solidFill>
              </a:rPr>
              <a:t>mitzvot</a:t>
            </a:r>
            <a:r>
              <a:rPr lang="en-US" sz="2000" dirty="0">
                <a:solidFill>
                  <a:srgbClr val="8064A2"/>
                </a:solidFill>
              </a:rPr>
              <a:t> given in the Torah. </a:t>
            </a:r>
            <a:endParaRPr lang="en-US" sz="2000" dirty="0" smtClean="0">
              <a:solidFill>
                <a:srgbClr val="8064A2"/>
              </a:solidFill>
            </a:endParaRPr>
          </a:p>
          <a:p>
            <a:r>
              <a:rPr lang="en-US" sz="2000" dirty="0">
                <a:solidFill>
                  <a:srgbClr val="8064A2"/>
                </a:solidFill>
              </a:rPr>
              <a:t> </a:t>
            </a:r>
            <a:r>
              <a:rPr lang="en-US" sz="2000" dirty="0" smtClean="0">
                <a:solidFill>
                  <a:srgbClr val="8064A2"/>
                </a:solidFill>
              </a:rPr>
              <a:t>    All </a:t>
            </a:r>
            <a:r>
              <a:rPr lang="en-US" sz="2000" dirty="0">
                <a:solidFill>
                  <a:srgbClr val="8064A2"/>
                </a:solidFill>
              </a:rPr>
              <a:t>that </a:t>
            </a:r>
            <a:r>
              <a:rPr lang="en-US" sz="2000" dirty="0" smtClean="0">
                <a:solidFill>
                  <a:srgbClr val="8064A2"/>
                </a:solidFill>
              </a:rPr>
              <a:t>refer to learning </a:t>
            </a:r>
            <a:r>
              <a:rPr lang="en-US" sz="2000" dirty="0">
                <a:solidFill>
                  <a:srgbClr val="8064A2"/>
                </a:solidFill>
              </a:rPr>
              <a:t>and teaching </a:t>
            </a:r>
            <a:r>
              <a:rPr lang="en-US" sz="2000" dirty="0" smtClean="0">
                <a:solidFill>
                  <a:srgbClr val="8064A2"/>
                </a:solidFill>
              </a:rPr>
              <a:t>Torah.</a:t>
            </a:r>
            <a:endParaRPr lang="en-US" sz="2000" dirty="0">
              <a:solidFill>
                <a:srgbClr val="8064A2"/>
              </a:solidFill>
            </a:endParaRPr>
          </a:p>
        </p:txBody>
      </p:sp>
    </p:spTree>
    <p:extLst>
      <p:ext uri="{BB962C8B-B14F-4D97-AF65-F5344CB8AC3E}">
        <p14:creationId xmlns:p14="http://schemas.microsoft.com/office/powerpoint/2010/main" val="523473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56" y="260648"/>
            <a:ext cx="8229600" cy="1143000"/>
          </a:xfrm>
        </p:spPr>
        <p:txBody>
          <a:bodyPr>
            <a:normAutofit fontScale="90000"/>
          </a:bodyPr>
          <a:lstStyle/>
          <a:p>
            <a:pPr marL="0" indent="0"/>
            <a:r>
              <a:rPr lang="en-US" b="1" dirty="0" smtClean="0">
                <a:solidFill>
                  <a:srgbClr val="A793BF"/>
                </a:solidFill>
              </a:rPr>
              <a:t>Territories East of the </a:t>
            </a:r>
            <a:r>
              <a:rPr lang="en-US" b="1" dirty="0" err="1" smtClean="0">
                <a:solidFill>
                  <a:srgbClr val="A793BF"/>
                </a:solidFill>
              </a:rPr>
              <a:t>Yarden</a:t>
            </a:r>
            <a:r>
              <a:rPr lang="en-US" b="1" dirty="0" smtClean="0">
                <a:solidFill>
                  <a:srgbClr val="A793BF"/>
                </a:solidFill>
              </a:rPr>
              <a:t/>
            </a:r>
            <a:br>
              <a:rPr lang="en-US" b="1" dirty="0" smtClean="0">
                <a:solidFill>
                  <a:srgbClr val="A793BF"/>
                </a:solidFill>
              </a:rPr>
            </a:br>
            <a:r>
              <a:rPr lang="en-US" b="1" dirty="0" smtClean="0">
                <a:solidFill>
                  <a:srgbClr val="A793BF"/>
                </a:solidFill>
              </a:rPr>
              <a:t>Settled by </a:t>
            </a:r>
            <a:r>
              <a:rPr lang="he-IL" b="1" dirty="0" smtClean="0">
                <a:solidFill>
                  <a:srgbClr val="A793BF"/>
                </a:solidFill>
              </a:rPr>
              <a:t>ראובן גד </a:t>
            </a:r>
            <a:r>
              <a:rPr lang="he-IL" b="1" dirty="0">
                <a:solidFill>
                  <a:srgbClr val="A793BF"/>
                </a:solidFill>
              </a:rPr>
              <a:t>וחצי שבט מנשה</a:t>
            </a:r>
            <a:endParaRPr lang="en-US" b="1" dirty="0">
              <a:solidFill>
                <a:srgbClr val="A793BF"/>
              </a:solidFill>
            </a:endParaRPr>
          </a:p>
        </p:txBody>
      </p:sp>
      <p:sp>
        <p:nvSpPr>
          <p:cNvPr id="3" name="Content Placeholder 2"/>
          <p:cNvSpPr>
            <a:spLocks noGrp="1"/>
          </p:cNvSpPr>
          <p:nvPr>
            <p:ph idx="1"/>
          </p:nvPr>
        </p:nvSpPr>
        <p:spPr>
          <a:xfrm>
            <a:off x="539552" y="1700808"/>
            <a:ext cx="4536504" cy="4320480"/>
          </a:xfrm>
        </p:spPr>
        <p:txBody>
          <a:bodyPr>
            <a:normAutofit fontScale="77500" lnSpcReduction="20000"/>
          </a:bodyPr>
          <a:lstStyle/>
          <a:p>
            <a:pPr marL="0" indent="0">
              <a:buNone/>
            </a:pPr>
            <a:r>
              <a:rPr lang="en-US" dirty="0" err="1" smtClean="0"/>
              <a:t>Yehoshua</a:t>
            </a:r>
            <a:r>
              <a:rPr lang="en-US" dirty="0" smtClean="0"/>
              <a:t> reminded the tribes of</a:t>
            </a:r>
          </a:p>
          <a:p>
            <a:pPr marL="0" indent="0">
              <a:buNone/>
            </a:pPr>
            <a:r>
              <a:rPr lang="en-US" dirty="0" smtClean="0"/>
              <a:t> </a:t>
            </a:r>
            <a:r>
              <a:rPr lang="he-IL" dirty="0" smtClean="0"/>
              <a:t>ראובן גד </a:t>
            </a:r>
            <a:r>
              <a:rPr lang="he-IL" dirty="0"/>
              <a:t>וחצי שבט מנשה </a:t>
            </a:r>
            <a:r>
              <a:rPr lang="en-US" dirty="0" smtClean="0"/>
              <a:t> </a:t>
            </a:r>
          </a:p>
          <a:p>
            <a:pPr marL="0" indent="0">
              <a:buNone/>
            </a:pPr>
            <a:r>
              <a:rPr lang="en-US" dirty="0" smtClean="0"/>
              <a:t>of what they’d promised Moshe </a:t>
            </a:r>
            <a:r>
              <a:rPr lang="en-US" dirty="0" err="1" smtClean="0"/>
              <a:t>Rabbeinu</a:t>
            </a:r>
            <a:r>
              <a:rPr lang="en-US" dirty="0" smtClean="0"/>
              <a:t>. So as to receive the land they wanted on the East side of the </a:t>
            </a:r>
            <a:r>
              <a:rPr lang="en-US" dirty="0" err="1" smtClean="0"/>
              <a:t>Yarden</a:t>
            </a:r>
            <a:r>
              <a:rPr lang="en-US" dirty="0" smtClean="0"/>
              <a:t>, they </a:t>
            </a:r>
            <a:r>
              <a:rPr lang="en-US" dirty="0"/>
              <a:t>had agreed that </a:t>
            </a:r>
            <a:r>
              <a:rPr lang="en-US" dirty="0" smtClean="0"/>
              <a:t>their men will [leave their women and children and]  join B”Y to battle the Canaanite nations and conquer E”Y. When the land would be conquered B”EH, they would be able to return to their homes.</a:t>
            </a:r>
            <a:endParaRPr lang="en-US" sz="2400" dirty="0" smtClean="0"/>
          </a:p>
          <a:p>
            <a:pPr marL="0" indent="0">
              <a:buNone/>
            </a:pPr>
            <a:endParaRPr lang="en-US" sz="2400" i="1" dirty="0" smtClean="0"/>
          </a:p>
          <a:p>
            <a:pPr marL="0" indent="0">
              <a:buNone/>
            </a:pPr>
            <a:endParaRPr lang="en-US" sz="2400" i="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673465"/>
            <a:ext cx="3299495" cy="4131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380312" y="3923764"/>
            <a:ext cx="671979" cy="369332"/>
          </a:xfrm>
          <a:prstGeom prst="rect">
            <a:avLst/>
          </a:prstGeom>
        </p:spPr>
        <p:txBody>
          <a:bodyPr wrap="none">
            <a:spAutoFit/>
          </a:bodyPr>
          <a:lstStyle/>
          <a:p>
            <a:r>
              <a:rPr lang="he-IL" dirty="0"/>
              <a:t>ראובן</a:t>
            </a:r>
            <a:endParaRPr lang="en-US" dirty="0"/>
          </a:p>
        </p:txBody>
      </p:sp>
      <p:sp>
        <p:nvSpPr>
          <p:cNvPr id="7" name="Rectangle 6"/>
          <p:cNvSpPr/>
          <p:nvPr/>
        </p:nvSpPr>
        <p:spPr>
          <a:xfrm>
            <a:off x="6987256" y="3419708"/>
            <a:ext cx="393056" cy="369332"/>
          </a:xfrm>
          <a:prstGeom prst="rect">
            <a:avLst/>
          </a:prstGeom>
        </p:spPr>
        <p:txBody>
          <a:bodyPr wrap="none">
            <a:spAutoFit/>
          </a:bodyPr>
          <a:lstStyle/>
          <a:p>
            <a:r>
              <a:rPr lang="he-IL" dirty="0"/>
              <a:t>גד</a:t>
            </a:r>
            <a:endParaRPr lang="en-US" dirty="0"/>
          </a:p>
        </p:txBody>
      </p:sp>
      <p:sp>
        <p:nvSpPr>
          <p:cNvPr id="9" name="Rectangle 8"/>
          <p:cNvSpPr/>
          <p:nvPr/>
        </p:nvSpPr>
        <p:spPr>
          <a:xfrm>
            <a:off x="6938529" y="2689756"/>
            <a:ext cx="801823" cy="523220"/>
          </a:xfrm>
          <a:prstGeom prst="rect">
            <a:avLst/>
          </a:prstGeom>
        </p:spPr>
        <p:txBody>
          <a:bodyPr wrap="none">
            <a:spAutoFit/>
          </a:bodyPr>
          <a:lstStyle/>
          <a:p>
            <a:r>
              <a:rPr lang="he-IL" sz="1400" dirty="0" smtClean="0"/>
              <a:t>חצי שבט</a:t>
            </a:r>
            <a:endParaRPr lang="en-US" sz="1400" dirty="0" smtClean="0"/>
          </a:p>
          <a:p>
            <a:r>
              <a:rPr lang="he-IL" sz="1400" dirty="0" smtClean="0"/>
              <a:t> מנשה</a:t>
            </a:r>
            <a:endParaRPr lang="en-US" sz="1400" dirty="0"/>
          </a:p>
        </p:txBody>
      </p:sp>
      <p:sp>
        <p:nvSpPr>
          <p:cNvPr id="12" name="Rectangle 11"/>
          <p:cNvSpPr/>
          <p:nvPr/>
        </p:nvSpPr>
        <p:spPr>
          <a:xfrm>
            <a:off x="1331640" y="6093296"/>
            <a:ext cx="6840760" cy="461665"/>
          </a:xfrm>
          <a:prstGeom prst="rect">
            <a:avLst/>
          </a:prstGeom>
        </p:spPr>
        <p:txBody>
          <a:bodyPr wrap="square">
            <a:spAutoFit/>
          </a:bodyPr>
          <a:lstStyle/>
          <a:p>
            <a:r>
              <a:rPr lang="en-US" sz="2400" b="1" i="1" dirty="0">
                <a:solidFill>
                  <a:srgbClr val="8064A2"/>
                </a:solidFill>
                <a:sym typeface="Wingdings" pitchFamily="2" charset="2"/>
              </a:rPr>
              <a:t> </a:t>
            </a:r>
            <a:r>
              <a:rPr lang="en-US" sz="2400" b="1" i="1" dirty="0">
                <a:solidFill>
                  <a:srgbClr val="8064A2"/>
                </a:solidFill>
              </a:rPr>
              <a:t>See </a:t>
            </a:r>
            <a:r>
              <a:rPr lang="he-IL" sz="2400" b="1" dirty="0" smtClean="0">
                <a:solidFill>
                  <a:srgbClr val="8064A2"/>
                </a:solidFill>
              </a:rPr>
              <a:t>במדבר</a:t>
            </a:r>
            <a:r>
              <a:rPr lang="en-US" sz="2400" b="1" dirty="0" smtClean="0">
                <a:solidFill>
                  <a:srgbClr val="8064A2"/>
                </a:solidFill>
              </a:rPr>
              <a:t> </a:t>
            </a:r>
            <a:r>
              <a:rPr lang="en-US" sz="2400" b="1" dirty="0" err="1" smtClean="0">
                <a:solidFill>
                  <a:srgbClr val="8064A2"/>
                </a:solidFill>
              </a:rPr>
              <a:t>Perek</a:t>
            </a:r>
            <a:r>
              <a:rPr lang="en-US" sz="2400" b="1" dirty="0" smtClean="0">
                <a:solidFill>
                  <a:srgbClr val="8064A2"/>
                </a:solidFill>
              </a:rPr>
              <a:t> </a:t>
            </a:r>
            <a:r>
              <a:rPr lang="en-US" sz="2400" b="1" dirty="0">
                <a:solidFill>
                  <a:srgbClr val="8064A2"/>
                </a:solidFill>
              </a:rPr>
              <a:t>35 </a:t>
            </a:r>
            <a:r>
              <a:rPr lang="en-US" sz="2400" b="1" i="1" dirty="0">
                <a:solidFill>
                  <a:srgbClr val="8064A2"/>
                </a:solidFill>
              </a:rPr>
              <a:t>source sheet on next slide.</a:t>
            </a:r>
            <a:endParaRPr lang="en-US" sz="2400" b="1" dirty="0">
              <a:solidFill>
                <a:srgbClr val="8064A2"/>
              </a:solidFill>
            </a:endParaRPr>
          </a:p>
        </p:txBody>
      </p:sp>
    </p:spTree>
    <p:extLst>
      <p:ext uri="{BB962C8B-B14F-4D97-AF65-F5344CB8AC3E}">
        <p14:creationId xmlns:p14="http://schemas.microsoft.com/office/powerpoint/2010/main" val="134882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1458</TotalTime>
  <Words>4447</Words>
  <Application>Microsoft Office PowerPoint</Application>
  <PresentationFormat>On-screen Show (4:3)</PresentationFormat>
  <Paragraphs>334</Paragraphs>
  <Slides>28</Slides>
  <Notes>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Sefer Yehoshua Nach Yomi  Mid-Way “Chazara” Feb. 2, 2022 - 1 Adar I 5782</vt:lpstr>
      <vt:lpstr>Agenda for MyNachYomi4Women  Yehoshua Chazara Zoom Call</vt:lpstr>
      <vt:lpstr>Interactive Review of  Sefer Yehoshua Prakim 1-12  Facilitated by  Fonda-Fayga Weiss, Yerushalayim</vt:lpstr>
      <vt:lpstr>We’re mid-way through learning Sefer Yehoshua Nach Yomi…  Now Let’s Review!</vt:lpstr>
      <vt:lpstr>Timeline of Start of Sefer Yehoshua Prakim</vt:lpstr>
      <vt:lpstr>Yehoshua Perek 1 7th of Nissan - ז' ניסן</vt:lpstr>
      <vt:lpstr>SOURCE SHEET Yehoshua Perek 1 Hashem’s Words of Encouragement and Promise to Yehoshua</vt:lpstr>
      <vt:lpstr>Words of Yehoshua 1:8 Today</vt:lpstr>
      <vt:lpstr>Territories East of the Yarden Settled by ראובן גד וחצי שבט מנשה</vt:lpstr>
      <vt:lpstr>במדבר  ל"ב SOURCE SHEET - </vt:lpstr>
      <vt:lpstr>Yehoshua Perek 2 5th of Nissan - ה' ניסן</vt:lpstr>
      <vt:lpstr>Yehoshua Perek 2 – Aerial View</vt:lpstr>
      <vt:lpstr>Yehoshua Prakim 3, 4 10th of Nissan - י' ניסן</vt:lpstr>
      <vt:lpstr>Haftarot from Sefer Yehoshua</vt:lpstr>
      <vt:lpstr>Yehoshua Perek 5 14th of Nissan - יד' ניסן</vt:lpstr>
      <vt:lpstr>דברים  י"א SOURCE SHEET - </vt:lpstr>
      <vt:lpstr>דברים  ל"א SOURCE SHEET - </vt:lpstr>
      <vt:lpstr>Yehoshua Perek 6 16th of Nissan - טז' ניסן</vt:lpstr>
      <vt:lpstr>Yehoshua Perek 7</vt:lpstr>
      <vt:lpstr>Yehoshua Perek 8</vt:lpstr>
      <vt:lpstr>דברים  י"א SOURCE SHEET - </vt:lpstr>
      <vt:lpstr>דברים כ"ז, כ"ח SOURCE SHEET - </vt:lpstr>
      <vt:lpstr>דברים כ"ז, כ"ח SOURCE SHEET - </vt:lpstr>
      <vt:lpstr>Yehoshua Perek 9</vt:lpstr>
      <vt:lpstr>Yehoshua Perek 10 </vt:lpstr>
      <vt:lpstr>Yehoshua Perek 11</vt:lpstr>
      <vt:lpstr>SOURCE SHEET -מלחמת מצווה   Go to War or Make Peace?</vt:lpstr>
      <vt:lpstr>Yehoshua Perek 12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Sefer Yehoshua Nach Yomi  Mid-Way “Chazara” Zoom</dc:title>
  <dc:creator>Fonda Weiss</dc:creator>
  <cp:lastModifiedBy>Fonda Weiss</cp:lastModifiedBy>
  <cp:revision>117</cp:revision>
  <dcterms:created xsi:type="dcterms:W3CDTF">2022-02-01T12:12:31Z</dcterms:created>
  <dcterms:modified xsi:type="dcterms:W3CDTF">2022-02-03T20:18:00Z</dcterms:modified>
</cp:coreProperties>
</file>