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sldIdLst>
    <p:sldId id="328"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11" r:id="rId52"/>
    <p:sldId id="312" r:id="rId53"/>
    <p:sldId id="307" r:id="rId54"/>
    <p:sldId id="313" r:id="rId55"/>
    <p:sldId id="314" r:id="rId56"/>
    <p:sldId id="315" r:id="rId57"/>
    <p:sldId id="309" r:id="rId58"/>
    <p:sldId id="316" r:id="rId59"/>
    <p:sldId id="310" r:id="rId60"/>
    <p:sldId id="308" r:id="rId61"/>
    <p:sldId id="317" r:id="rId62"/>
    <p:sldId id="319" r:id="rId63"/>
    <p:sldId id="320" r:id="rId64"/>
    <p:sldId id="318" r:id="rId65"/>
    <p:sldId id="321" r:id="rId66"/>
    <p:sldId id="322" r:id="rId67"/>
    <p:sldId id="323" r:id="rId68"/>
    <p:sldId id="324" r:id="rId69"/>
    <p:sldId id="326" r:id="rId70"/>
    <p:sldId id="327" r:id="rId71"/>
  </p:sldIdLst>
  <p:sldSz cx="9144000" cy="6858000" type="screen4x3"/>
  <p:notesSz cx="6858000" cy="9144000"/>
  <p:custShowLst>
    <p:custShow name="Custom Show 1" id="0">
      <p:sldLst>
        <p:sld r:id="rId3"/>
        <p:sld r:id="rId8"/>
        <p:sld r:id="rId11"/>
        <p:sld r:id="rId13"/>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varScale="1">
        <p:scale>
          <a:sx n="69" d="100"/>
          <a:sy n="69" d="100"/>
        </p:scale>
        <p:origin x="-141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8766F2-AA20-4C4C-8102-6C5CA1D3CFFD}" type="datetimeFigureOut">
              <a:rPr lang="en-US" smtClean="0"/>
              <a:t>2/28/2024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77A8B0-53DE-4672-B927-FD84C95D1034}" type="slidenum">
              <a:rPr lang="en-US" smtClean="0"/>
              <a:t>‹#›</a:t>
            </a:fld>
            <a:endParaRPr lang="en-US" dirty="0"/>
          </a:p>
        </p:txBody>
      </p:sp>
    </p:spTree>
    <p:extLst>
      <p:ext uri="{BB962C8B-B14F-4D97-AF65-F5344CB8AC3E}">
        <p14:creationId xmlns:p14="http://schemas.microsoft.com/office/powerpoint/2010/main" val="891887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77A8B0-53DE-4672-B927-FD84C95D1034}" type="slidenum">
              <a:rPr lang="en-US" smtClean="0"/>
              <a:t>15</a:t>
            </a:fld>
            <a:endParaRPr lang="en-US" dirty="0"/>
          </a:p>
        </p:txBody>
      </p:sp>
    </p:spTree>
    <p:extLst>
      <p:ext uri="{BB962C8B-B14F-4D97-AF65-F5344CB8AC3E}">
        <p14:creationId xmlns:p14="http://schemas.microsoft.com/office/powerpoint/2010/main" val="3674004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3AF667-6D06-477C-B9CA-95FE146C520A}" type="datetimeFigureOut">
              <a:rPr lang="en-US" smtClean="0"/>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FAD85-75CD-49FA-9BDA-7824E57B7445}" type="slidenum">
              <a:rPr lang="en-US" smtClean="0"/>
              <a:t>‹#›</a:t>
            </a:fld>
            <a:endParaRPr lang="en-US" dirty="0"/>
          </a:p>
        </p:txBody>
      </p:sp>
    </p:spTree>
    <p:extLst>
      <p:ext uri="{BB962C8B-B14F-4D97-AF65-F5344CB8AC3E}">
        <p14:creationId xmlns:p14="http://schemas.microsoft.com/office/powerpoint/2010/main" val="532748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AF667-6D06-477C-B9CA-95FE146C520A}" type="datetimeFigureOut">
              <a:rPr lang="en-US" smtClean="0"/>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FAD85-75CD-49FA-9BDA-7824E57B7445}" type="slidenum">
              <a:rPr lang="en-US" smtClean="0"/>
              <a:t>‹#›</a:t>
            </a:fld>
            <a:endParaRPr lang="en-US" dirty="0"/>
          </a:p>
        </p:txBody>
      </p:sp>
    </p:spTree>
    <p:extLst>
      <p:ext uri="{BB962C8B-B14F-4D97-AF65-F5344CB8AC3E}">
        <p14:creationId xmlns:p14="http://schemas.microsoft.com/office/powerpoint/2010/main" val="3764883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AF667-6D06-477C-B9CA-95FE146C520A}" type="datetimeFigureOut">
              <a:rPr lang="en-US" smtClean="0"/>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FAD85-75CD-49FA-9BDA-7824E57B7445}" type="slidenum">
              <a:rPr lang="en-US" smtClean="0"/>
              <a:t>‹#›</a:t>
            </a:fld>
            <a:endParaRPr lang="en-US" dirty="0"/>
          </a:p>
        </p:txBody>
      </p:sp>
    </p:spTree>
    <p:extLst>
      <p:ext uri="{BB962C8B-B14F-4D97-AF65-F5344CB8AC3E}">
        <p14:creationId xmlns:p14="http://schemas.microsoft.com/office/powerpoint/2010/main" val="4225542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AF667-6D06-477C-B9CA-95FE146C520A}" type="datetimeFigureOut">
              <a:rPr lang="en-US" smtClean="0"/>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FAD85-75CD-49FA-9BDA-7824E57B7445}" type="slidenum">
              <a:rPr lang="en-US" smtClean="0"/>
              <a:t>‹#›</a:t>
            </a:fld>
            <a:endParaRPr lang="en-US" dirty="0"/>
          </a:p>
        </p:txBody>
      </p:sp>
    </p:spTree>
    <p:extLst>
      <p:ext uri="{BB962C8B-B14F-4D97-AF65-F5344CB8AC3E}">
        <p14:creationId xmlns:p14="http://schemas.microsoft.com/office/powerpoint/2010/main" val="2135841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3AF667-6D06-477C-B9CA-95FE146C520A}" type="datetimeFigureOut">
              <a:rPr lang="en-US" smtClean="0"/>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FAD85-75CD-49FA-9BDA-7824E57B7445}" type="slidenum">
              <a:rPr lang="en-US" smtClean="0"/>
              <a:t>‹#›</a:t>
            </a:fld>
            <a:endParaRPr lang="en-US" dirty="0"/>
          </a:p>
        </p:txBody>
      </p:sp>
    </p:spTree>
    <p:extLst>
      <p:ext uri="{BB962C8B-B14F-4D97-AF65-F5344CB8AC3E}">
        <p14:creationId xmlns:p14="http://schemas.microsoft.com/office/powerpoint/2010/main" val="3296783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3AF667-6D06-477C-B9CA-95FE146C520A}" type="datetimeFigureOut">
              <a:rPr lang="en-US" smtClean="0"/>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FAD85-75CD-49FA-9BDA-7824E57B7445}" type="slidenum">
              <a:rPr lang="en-US" smtClean="0"/>
              <a:t>‹#›</a:t>
            </a:fld>
            <a:endParaRPr lang="en-US" dirty="0"/>
          </a:p>
        </p:txBody>
      </p:sp>
    </p:spTree>
    <p:extLst>
      <p:ext uri="{BB962C8B-B14F-4D97-AF65-F5344CB8AC3E}">
        <p14:creationId xmlns:p14="http://schemas.microsoft.com/office/powerpoint/2010/main" val="234785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3AF667-6D06-477C-B9CA-95FE146C520A}" type="datetimeFigureOut">
              <a:rPr lang="en-US" smtClean="0"/>
              <a:t>2/28/2024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FAD85-75CD-49FA-9BDA-7824E57B7445}" type="slidenum">
              <a:rPr lang="en-US" smtClean="0"/>
              <a:t>‹#›</a:t>
            </a:fld>
            <a:endParaRPr lang="en-US" dirty="0"/>
          </a:p>
        </p:txBody>
      </p:sp>
    </p:spTree>
    <p:extLst>
      <p:ext uri="{BB962C8B-B14F-4D97-AF65-F5344CB8AC3E}">
        <p14:creationId xmlns:p14="http://schemas.microsoft.com/office/powerpoint/2010/main" val="3609567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3AF667-6D06-477C-B9CA-95FE146C520A}" type="datetimeFigureOut">
              <a:rPr lang="en-US" smtClean="0"/>
              <a:t>2/28/2024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FAD85-75CD-49FA-9BDA-7824E57B7445}" type="slidenum">
              <a:rPr lang="en-US" smtClean="0"/>
              <a:t>‹#›</a:t>
            </a:fld>
            <a:endParaRPr lang="en-US" dirty="0"/>
          </a:p>
        </p:txBody>
      </p:sp>
    </p:spTree>
    <p:extLst>
      <p:ext uri="{BB962C8B-B14F-4D97-AF65-F5344CB8AC3E}">
        <p14:creationId xmlns:p14="http://schemas.microsoft.com/office/powerpoint/2010/main" val="4091343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AF667-6D06-477C-B9CA-95FE146C520A}" type="datetimeFigureOut">
              <a:rPr lang="en-US" smtClean="0"/>
              <a:t>2/28/2024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FAD85-75CD-49FA-9BDA-7824E57B7445}" type="slidenum">
              <a:rPr lang="en-US" smtClean="0"/>
              <a:t>‹#›</a:t>
            </a:fld>
            <a:endParaRPr lang="en-US" dirty="0"/>
          </a:p>
        </p:txBody>
      </p:sp>
    </p:spTree>
    <p:extLst>
      <p:ext uri="{BB962C8B-B14F-4D97-AF65-F5344CB8AC3E}">
        <p14:creationId xmlns:p14="http://schemas.microsoft.com/office/powerpoint/2010/main" val="1114287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3AF667-6D06-477C-B9CA-95FE146C520A}" type="datetimeFigureOut">
              <a:rPr lang="en-US" smtClean="0"/>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FAD85-75CD-49FA-9BDA-7824E57B7445}" type="slidenum">
              <a:rPr lang="en-US" smtClean="0"/>
              <a:t>‹#›</a:t>
            </a:fld>
            <a:endParaRPr lang="en-US" dirty="0"/>
          </a:p>
        </p:txBody>
      </p:sp>
    </p:spTree>
    <p:extLst>
      <p:ext uri="{BB962C8B-B14F-4D97-AF65-F5344CB8AC3E}">
        <p14:creationId xmlns:p14="http://schemas.microsoft.com/office/powerpoint/2010/main" val="3777380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3AF667-6D06-477C-B9CA-95FE146C520A}" type="datetimeFigureOut">
              <a:rPr lang="en-US" smtClean="0"/>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FAD85-75CD-49FA-9BDA-7824E57B7445}" type="slidenum">
              <a:rPr lang="en-US" smtClean="0"/>
              <a:t>‹#›</a:t>
            </a:fld>
            <a:endParaRPr lang="en-US" dirty="0"/>
          </a:p>
        </p:txBody>
      </p:sp>
    </p:spTree>
    <p:extLst>
      <p:ext uri="{BB962C8B-B14F-4D97-AF65-F5344CB8AC3E}">
        <p14:creationId xmlns:p14="http://schemas.microsoft.com/office/powerpoint/2010/main" val="2309458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AF667-6D06-477C-B9CA-95FE146C520A}" type="datetimeFigureOut">
              <a:rPr lang="en-US" smtClean="0"/>
              <a:t>2/28/2024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FAD85-75CD-49FA-9BDA-7824E57B7445}" type="slidenum">
              <a:rPr lang="en-US" smtClean="0"/>
              <a:t>‹#›</a:t>
            </a:fld>
            <a:endParaRPr lang="en-US" dirty="0"/>
          </a:p>
        </p:txBody>
      </p:sp>
    </p:spTree>
    <p:extLst>
      <p:ext uri="{BB962C8B-B14F-4D97-AF65-F5344CB8AC3E}">
        <p14:creationId xmlns:p14="http://schemas.microsoft.com/office/powerpoint/2010/main" val="1597195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he-IL" dirty="0" smtClean="0"/>
              <a:t>סיום ספר יהושוע</a:t>
            </a:r>
            <a:r>
              <a:rPr lang="en-US" dirty="0" smtClean="0"/>
              <a:t> </a:t>
            </a:r>
            <a:r>
              <a:rPr lang="en-US" sz="4000" dirty="0" smtClean="0"/>
              <a:t>Siyum of Sefer Yehoshua</a:t>
            </a:r>
            <a:r>
              <a:rPr lang="en-US" dirty="0" smtClean="0"/>
              <a:t/>
            </a:r>
            <a:br>
              <a:rPr lang="en-US" dirty="0" smtClean="0"/>
            </a:br>
            <a:r>
              <a:rPr lang="en-US" sz="2700" dirty="0" smtClean="0"/>
              <a:t>For MyNachYomi4Women WhatsApp </a:t>
            </a:r>
            <a:r>
              <a:rPr lang="en-US" sz="2700" dirty="0"/>
              <a:t>Groups 2024/5784</a:t>
            </a:r>
            <a:endParaRPr lang="en-US" dirty="0"/>
          </a:p>
        </p:txBody>
      </p:sp>
      <p:sp>
        <p:nvSpPr>
          <p:cNvPr id="3" name="Content Placeholder 2"/>
          <p:cNvSpPr>
            <a:spLocks noGrp="1"/>
          </p:cNvSpPr>
          <p:nvPr>
            <p:ph idx="1"/>
          </p:nvPr>
        </p:nvSpPr>
        <p:spPr>
          <a:xfrm>
            <a:off x="0" y="2353710"/>
            <a:ext cx="9144000" cy="4525963"/>
          </a:xfrm>
        </p:spPr>
        <p:txBody>
          <a:bodyPr>
            <a:normAutofit/>
          </a:bodyPr>
          <a:lstStyle/>
          <a:p>
            <a:pPr marL="0" indent="0" algn="ctr">
              <a:buNone/>
            </a:pPr>
            <a:r>
              <a:rPr lang="he-IL" sz="6000" dirty="0" smtClean="0">
                <a:latin typeface="David" pitchFamily="34" charset="-79"/>
                <a:cs typeface="David" pitchFamily="34" charset="-79"/>
              </a:rPr>
              <a:t>מי אמר למי?</a:t>
            </a:r>
            <a:endParaRPr lang="en-US" sz="6000" dirty="0" smtClean="0">
              <a:latin typeface="David" pitchFamily="34" charset="-79"/>
              <a:cs typeface="David" pitchFamily="34" charset="-79"/>
            </a:endParaRPr>
          </a:p>
          <a:p>
            <a:pPr marL="0" indent="0" algn="ctr">
              <a:buNone/>
            </a:pPr>
            <a:r>
              <a:rPr lang="en-US" dirty="0" smtClean="0"/>
              <a:t>Who Said to Whom?</a:t>
            </a:r>
          </a:p>
          <a:p>
            <a:pPr marL="0" indent="0" algn="ctr">
              <a:buNone/>
            </a:pPr>
            <a:r>
              <a:rPr lang="en-US" sz="2000" dirty="0" smtClean="0"/>
              <a:t>A PowerPoint Presentation for  </a:t>
            </a:r>
          </a:p>
          <a:p>
            <a:pPr marL="0" indent="0" algn="ctr">
              <a:buNone/>
            </a:pPr>
            <a:r>
              <a:rPr lang="en-US" sz="2000" dirty="0" smtClean="0"/>
              <a:t>Selected Pasukim of Sefer </a:t>
            </a:r>
            <a:r>
              <a:rPr lang="en-US" sz="2000" dirty="0" smtClean="0"/>
              <a:t>Yehoshua</a:t>
            </a:r>
            <a:endParaRPr lang="en-US" dirty="0" smtClean="0"/>
          </a:p>
          <a:p>
            <a:pPr marL="0" indent="0" algn="ctr">
              <a:buNone/>
            </a:pPr>
            <a:endParaRPr lang="en-US" sz="2800" i="1" dirty="0" smtClean="0"/>
          </a:p>
          <a:p>
            <a:pPr marL="0" indent="0" algn="ctr">
              <a:buNone/>
            </a:pPr>
            <a:r>
              <a:rPr lang="en-US" sz="2400" i="1" dirty="0" smtClean="0"/>
              <a:t>Prepared with Love by Fonda-Fayga Weiss, </a:t>
            </a:r>
            <a:r>
              <a:rPr lang="en-US" sz="2400" i="1" dirty="0" smtClean="0"/>
              <a:t>Yerushalayim</a:t>
            </a:r>
          </a:p>
          <a:p>
            <a:pPr marL="0" indent="0" algn="ctr">
              <a:buNone/>
            </a:pPr>
            <a:r>
              <a:rPr lang="en-US" sz="2400" i="1" dirty="0" smtClean="0"/>
              <a:t>L’illui Neshama my Aunt Reba Magids, </a:t>
            </a:r>
            <a:r>
              <a:rPr lang="en-US" sz="2400" i="1" dirty="0" err="1" smtClean="0"/>
              <a:t>niftara</a:t>
            </a:r>
            <a:r>
              <a:rPr lang="en-US" sz="2400" i="1" dirty="0" smtClean="0"/>
              <a:t> last week</a:t>
            </a:r>
            <a:endParaRPr lang="en-US" sz="2400" i="1" dirty="0"/>
          </a:p>
          <a:p>
            <a:pPr marL="0" indent="0" algn="ctr">
              <a:buNone/>
            </a:pPr>
            <a:endParaRPr lang="en-US" sz="1800" smtClean="0"/>
          </a:p>
          <a:p>
            <a:pPr marL="0" indent="0" algn="ctr">
              <a:buNone/>
            </a:pPr>
            <a:r>
              <a:rPr lang="en-US" sz="1800" smtClean="0"/>
              <a:t>Please </a:t>
            </a:r>
            <a:r>
              <a:rPr lang="en-US" sz="1800" dirty="0" smtClean="0"/>
              <a:t>submit questions or comments by email to: mynachyomiwomen@gmail.com</a:t>
            </a:r>
            <a:endParaRPr lang="en-US" sz="1800" i="1" dirty="0" smtClean="0"/>
          </a:p>
          <a:p>
            <a:pPr marL="0" indent="0" algn="ctr">
              <a:buNone/>
            </a:pPr>
            <a:endParaRPr lang="en-US" dirty="0"/>
          </a:p>
          <a:p>
            <a:pPr marL="0" indent="0" algn="ctr">
              <a:buNone/>
            </a:pPr>
            <a:endParaRPr lang="en-US" dirty="0"/>
          </a:p>
        </p:txBody>
      </p:sp>
      <p:sp>
        <p:nvSpPr>
          <p:cNvPr id="5" name="Rectangle 4"/>
          <p:cNvSpPr/>
          <p:nvPr/>
        </p:nvSpPr>
        <p:spPr>
          <a:xfrm>
            <a:off x="8172400" y="188640"/>
            <a:ext cx="655949" cy="369332"/>
          </a:xfrm>
          <a:prstGeom prst="rect">
            <a:avLst/>
          </a:prstGeom>
        </p:spPr>
        <p:txBody>
          <a:bodyPr wrap="none">
            <a:spAutoFit/>
          </a:bodyPr>
          <a:lstStyle/>
          <a:p>
            <a:r>
              <a:rPr lang="he-IL" dirty="0" smtClean="0"/>
              <a:t>בס״ד</a:t>
            </a:r>
            <a:endParaRPr lang="en-US" dirty="0"/>
          </a:p>
        </p:txBody>
      </p:sp>
    </p:spTree>
    <p:extLst>
      <p:ext uri="{BB962C8B-B14F-4D97-AF65-F5344CB8AC3E}">
        <p14:creationId xmlns:p14="http://schemas.microsoft.com/office/powerpoint/2010/main" val="3235162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כִּי נָתַן יְהֹוָה בְּיָדֵנוּ אֶת כׇּל הָאָרֶץ וְגַם נָמֹגוּ כׇּל יֹשְׁבֵי הָאָרֶץ מִפָּנֵינוּ</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Truly </a:t>
            </a:r>
            <a:r>
              <a:rPr lang="en-US" sz="3100" dirty="0">
                <a:solidFill>
                  <a:srgbClr val="0070C0"/>
                </a:solidFill>
              </a:rPr>
              <a:t>Hashem has delivered into our hands all the land; and moreover all the inhabitants of the land do melt away before us.</a:t>
            </a:r>
          </a:p>
        </p:txBody>
      </p:sp>
      <p:sp>
        <p:nvSpPr>
          <p:cNvPr id="4" name="Rectangle 3"/>
          <p:cNvSpPr/>
          <p:nvPr/>
        </p:nvSpPr>
        <p:spPr>
          <a:xfrm>
            <a:off x="2051720" y="4941168"/>
            <a:ext cx="4442242" cy="646331"/>
          </a:xfrm>
          <a:prstGeom prst="rect">
            <a:avLst/>
          </a:prstGeom>
        </p:spPr>
        <p:txBody>
          <a:bodyPr wrap="none">
            <a:spAutoFit/>
          </a:bodyPr>
          <a:lstStyle/>
          <a:p>
            <a:r>
              <a:rPr lang="en-US" sz="3600" dirty="0" smtClean="0">
                <a:latin typeface="Times New Roman" pitchFamily="18" charset="0"/>
                <a:cs typeface="Times New Roman" pitchFamily="18" charset="0"/>
              </a:rPr>
              <a:t>2:24 Rachav to 2 Spies</a:t>
            </a:r>
            <a:endParaRPr lang="en-US" sz="3600" dirty="0"/>
          </a:p>
        </p:txBody>
      </p:sp>
    </p:spTree>
    <p:extLst>
      <p:ext uri="{BB962C8B-B14F-4D97-AF65-F5344CB8AC3E}">
        <p14:creationId xmlns:p14="http://schemas.microsoft.com/office/powerpoint/2010/main" val="2423294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כִּרְאֹתְכֶם אֵת אֲרוֹן בְּרִית יְהֹוָה אֱלֹהֵיכֶם וְהַכֹּהֲנִים הַלְוִיִּם נֹשְׂאִים אֹתוֹ וְאַתֶּם תִּסְעוּ מִמְּקוֹמְכֶם וַהֲלַכְתֶּם אַחֲרָיו</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When </a:t>
            </a:r>
            <a:r>
              <a:rPr lang="en-US" sz="3100" dirty="0">
                <a:solidFill>
                  <a:srgbClr val="0070C0"/>
                </a:solidFill>
              </a:rPr>
              <a:t>you see the ark of the covenant of Hashem your G-d and the priests the Levites bearing it, then you shall travel from your place and go after it.</a:t>
            </a:r>
            <a:endParaRPr lang="en-US" dirty="0">
              <a:solidFill>
                <a:srgbClr val="0070C0"/>
              </a:solidFill>
            </a:endParaRPr>
          </a:p>
        </p:txBody>
      </p:sp>
      <p:sp>
        <p:nvSpPr>
          <p:cNvPr id="4" name="Rectangle 3"/>
          <p:cNvSpPr/>
          <p:nvPr/>
        </p:nvSpPr>
        <p:spPr>
          <a:xfrm>
            <a:off x="899592" y="5282271"/>
            <a:ext cx="7447744" cy="646331"/>
          </a:xfrm>
          <a:prstGeom prst="rect">
            <a:avLst/>
          </a:prstGeom>
        </p:spPr>
        <p:txBody>
          <a:bodyPr wrap="none">
            <a:spAutoFit/>
          </a:bodyPr>
          <a:lstStyle/>
          <a:p>
            <a:r>
              <a:rPr lang="en-US" sz="3600" dirty="0" smtClean="0">
                <a:latin typeface="Times New Roman" pitchFamily="18" charset="0"/>
                <a:cs typeface="Times New Roman" pitchFamily="18" charset="0"/>
              </a:rPr>
              <a:t>3:3 Shotrei HaAm (officers) to the Am</a:t>
            </a:r>
            <a:endParaRPr lang="en-US" dirty="0"/>
          </a:p>
        </p:txBody>
      </p:sp>
    </p:spTree>
    <p:extLst>
      <p:ext uri="{BB962C8B-B14F-4D97-AF65-F5344CB8AC3E}">
        <p14:creationId xmlns:p14="http://schemas.microsoft.com/office/powerpoint/2010/main" val="2720066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שְׂאוּ אֶת אֲרוֹן הַבְּרִית וְעִבְרוּ לִפְנֵי הָעָם </a:t>
            </a:r>
            <a:r>
              <a:rPr lang="en-US" sz="4000" dirty="0">
                <a:latin typeface="David" pitchFamily="34" charset="-79"/>
                <a:cs typeface="David" pitchFamily="34" charset="-79"/>
              </a:rPr>
              <a:t>...</a:t>
            </a:r>
            <a:r>
              <a:rPr lang="en-US" dirty="0"/>
              <a:t/>
            </a:r>
            <a:br>
              <a:rPr lang="en-US" dirty="0"/>
            </a:br>
            <a:r>
              <a:rPr lang="en-US" dirty="0" smtClean="0"/>
              <a:t/>
            </a:r>
            <a:br>
              <a:rPr lang="en-US" dirty="0" smtClean="0"/>
            </a:br>
            <a:r>
              <a:rPr lang="en-US" sz="3100" dirty="0" smtClean="0">
                <a:solidFill>
                  <a:srgbClr val="0070C0"/>
                </a:solidFill>
              </a:rPr>
              <a:t>Take </a:t>
            </a:r>
            <a:r>
              <a:rPr lang="en-US" sz="3100" dirty="0">
                <a:solidFill>
                  <a:srgbClr val="0070C0"/>
                </a:solidFill>
              </a:rPr>
              <a:t>up the ark of the </a:t>
            </a:r>
            <a:r>
              <a:rPr lang="en-US" sz="3100" dirty="0" smtClean="0">
                <a:solidFill>
                  <a:srgbClr val="0070C0"/>
                </a:solidFill>
              </a:rPr>
              <a:t>covenant</a:t>
            </a:r>
            <a:r>
              <a:rPr lang="en-US" sz="3100" dirty="0">
                <a:solidFill>
                  <a:srgbClr val="0070C0"/>
                </a:solidFill>
              </a:rPr>
              <a:t>, and pass on before the people.</a:t>
            </a:r>
            <a:endParaRPr lang="en-US" dirty="0">
              <a:solidFill>
                <a:srgbClr val="0070C0"/>
              </a:solidFill>
            </a:endParaRPr>
          </a:p>
        </p:txBody>
      </p:sp>
      <p:sp>
        <p:nvSpPr>
          <p:cNvPr id="5" name="Rectangle 4"/>
          <p:cNvSpPr/>
          <p:nvPr/>
        </p:nvSpPr>
        <p:spPr>
          <a:xfrm>
            <a:off x="2051720" y="4618002"/>
            <a:ext cx="5635645" cy="646331"/>
          </a:xfrm>
          <a:prstGeom prst="rect">
            <a:avLst/>
          </a:prstGeom>
        </p:spPr>
        <p:txBody>
          <a:bodyPr wrap="none">
            <a:spAutoFit/>
          </a:bodyPr>
          <a:lstStyle/>
          <a:p>
            <a:r>
              <a:rPr lang="en-US" sz="3600" dirty="0" smtClean="0">
                <a:latin typeface="Times New Roman" pitchFamily="18" charset="0"/>
                <a:cs typeface="Times New Roman" pitchFamily="18" charset="0"/>
              </a:rPr>
              <a:t>3:6 Yehoshua to the Cohanim</a:t>
            </a:r>
            <a:endParaRPr lang="en-US" dirty="0"/>
          </a:p>
        </p:txBody>
      </p:sp>
    </p:spTree>
    <p:extLst>
      <p:ext uri="{BB962C8B-B14F-4D97-AF65-F5344CB8AC3E}">
        <p14:creationId xmlns:p14="http://schemas.microsoft.com/office/powerpoint/2010/main" val="904077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he-IL" sz="4000" dirty="0" smtClean="0">
                <a:latin typeface="David" pitchFamily="34" charset="-79"/>
                <a:cs typeface="David" pitchFamily="34" charset="-79"/>
              </a:rPr>
              <a:t>הַיּוֹם </a:t>
            </a:r>
            <a:r>
              <a:rPr lang="he-IL" sz="4000" dirty="0">
                <a:latin typeface="David" pitchFamily="34" charset="-79"/>
                <a:cs typeface="David" pitchFamily="34" charset="-79"/>
              </a:rPr>
              <a:t>הַזֶּה אָחֵל גַּדֶּלְךָ בְּעֵינֵי כׇּל יִשְׂרָאֵל אֲשֶׁר יֵדְעוּן כִּי כַּאֲשֶׁר הָיִיתִי עִם מֹשֶׁה אֶהְיֶה עִמָּךְ</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This </a:t>
            </a:r>
            <a:r>
              <a:rPr lang="en-US" sz="3100" dirty="0">
                <a:solidFill>
                  <a:srgbClr val="0070C0"/>
                </a:solidFill>
              </a:rPr>
              <a:t>day will I begin to magnify you in the sight of all Israel, that they may know that as I was with Moses, so I will be with you.</a:t>
            </a:r>
            <a:endParaRPr lang="en-US" dirty="0">
              <a:solidFill>
                <a:srgbClr val="0070C0"/>
              </a:solidFill>
            </a:endParaRPr>
          </a:p>
        </p:txBody>
      </p:sp>
      <p:sp>
        <p:nvSpPr>
          <p:cNvPr id="4" name="Rectangle 3"/>
          <p:cNvSpPr/>
          <p:nvPr/>
        </p:nvSpPr>
        <p:spPr>
          <a:xfrm>
            <a:off x="1907704" y="4618002"/>
            <a:ext cx="4776436" cy="646331"/>
          </a:xfrm>
          <a:prstGeom prst="rect">
            <a:avLst/>
          </a:prstGeom>
        </p:spPr>
        <p:txBody>
          <a:bodyPr wrap="none">
            <a:spAutoFit/>
          </a:bodyPr>
          <a:lstStyle/>
          <a:p>
            <a:r>
              <a:rPr lang="en-US" sz="3600" dirty="0" smtClean="0">
                <a:latin typeface="Times New Roman" pitchFamily="18" charset="0"/>
                <a:cs typeface="Times New Roman" pitchFamily="18" charset="0"/>
              </a:rPr>
              <a:t>3:7 Hashem to Yehoshua</a:t>
            </a:r>
            <a:endParaRPr lang="en-US" dirty="0"/>
          </a:p>
        </p:txBody>
      </p:sp>
    </p:spTree>
    <p:extLst>
      <p:ext uri="{BB962C8B-B14F-4D97-AF65-F5344CB8AC3E}">
        <p14:creationId xmlns:p14="http://schemas.microsoft.com/office/powerpoint/2010/main" val="646497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he-IL" sz="4000" dirty="0" smtClean="0">
                <a:latin typeface="David" pitchFamily="34" charset="-79"/>
                <a:cs typeface="David" pitchFamily="34" charset="-79"/>
              </a:rPr>
              <a:t>בְּזֹאת </a:t>
            </a:r>
            <a:r>
              <a:rPr lang="he-IL" sz="4000" dirty="0">
                <a:latin typeface="David" pitchFamily="34" charset="-79"/>
                <a:cs typeface="David" pitchFamily="34" charset="-79"/>
              </a:rPr>
              <a:t>תֵּדְעוּן כִּי אֵל חַי בְּקִרְבְּכֶם וְהוֹרֵשׁ יוֹרִישׁ מִפְּנֵיכֶם אֶת הַכְּנַעֲנִי וְאֶת הַחִתִּי וְאֶת הַחִוִּי וְאֶת הַפְּרִזִּי וְאֶת הַגִּרְגָּשִׁי וְהָאֱמֹרִי וְהַיְבוּסִי</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Hereby </a:t>
            </a:r>
            <a:r>
              <a:rPr lang="en-US" sz="3100" dirty="0">
                <a:solidFill>
                  <a:srgbClr val="0070C0"/>
                </a:solidFill>
              </a:rPr>
              <a:t>you shall know that the living G-d is among you, and that He will without fail drive out from before you the Canaanite, and the Hittite, and the Hivite, and the Perizzite, and the Girgashite, and the Amorite, and the Jebusite.</a:t>
            </a:r>
            <a:endParaRPr lang="en-US" sz="4000" dirty="0">
              <a:solidFill>
                <a:srgbClr val="0070C0"/>
              </a:solidFill>
            </a:endParaRPr>
          </a:p>
        </p:txBody>
      </p:sp>
      <p:sp>
        <p:nvSpPr>
          <p:cNvPr id="4" name="Rectangle 3"/>
          <p:cNvSpPr/>
          <p:nvPr/>
        </p:nvSpPr>
        <p:spPr>
          <a:xfrm>
            <a:off x="2123728" y="5805264"/>
            <a:ext cx="5007268" cy="646331"/>
          </a:xfrm>
          <a:prstGeom prst="rect">
            <a:avLst/>
          </a:prstGeom>
        </p:spPr>
        <p:txBody>
          <a:bodyPr wrap="none">
            <a:spAutoFit/>
          </a:bodyPr>
          <a:lstStyle/>
          <a:p>
            <a:r>
              <a:rPr lang="en-US" sz="3600" dirty="0" smtClean="0">
                <a:latin typeface="Times New Roman" pitchFamily="18" charset="0"/>
                <a:cs typeface="Times New Roman" pitchFamily="18" charset="0"/>
              </a:rPr>
              <a:t>3:10 Hashem to Yehoshua</a:t>
            </a:r>
            <a:endParaRPr lang="en-US" sz="3600" dirty="0"/>
          </a:p>
        </p:txBody>
      </p:sp>
    </p:spTree>
    <p:extLst>
      <p:ext uri="{BB962C8B-B14F-4D97-AF65-F5344CB8AC3E}">
        <p14:creationId xmlns:p14="http://schemas.microsoft.com/office/powerpoint/2010/main" val="85868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he-IL" sz="4000" dirty="0">
                <a:latin typeface="David" pitchFamily="34" charset="-79"/>
                <a:cs typeface="David" pitchFamily="34" charset="-79"/>
              </a:rPr>
              <a:t>עִבְרוּ לִפְנֵי אֲרוֹן יְהֹוָה אֱלֹהֵיכֶם אֶל תּוֹךְ הַיַּרְדֵּן וְהָרִימוּ לָכֶם אִישׁ אֶבֶן אַחַת עַל שִׁכְמוֹ</a:t>
            </a:r>
            <a:r>
              <a:rPr lang="en-US" dirty="0"/>
              <a:t/>
            </a:r>
            <a:br>
              <a:rPr lang="en-US" dirty="0"/>
            </a:br>
            <a:r>
              <a:rPr lang="en-US" dirty="0" smtClean="0"/>
              <a:t/>
            </a:r>
            <a:br>
              <a:rPr lang="en-US" dirty="0" smtClean="0"/>
            </a:br>
            <a:r>
              <a:rPr lang="en-US" sz="3100" dirty="0" smtClean="0">
                <a:solidFill>
                  <a:srgbClr val="0070C0"/>
                </a:solidFill>
              </a:rPr>
              <a:t>Pass </a:t>
            </a:r>
            <a:r>
              <a:rPr lang="en-US" sz="3100" dirty="0">
                <a:solidFill>
                  <a:srgbClr val="0070C0"/>
                </a:solidFill>
              </a:rPr>
              <a:t>on before the ark of Hashem your G-d into the midst of the Jordan, and every man take up a stone upon his shoulder</a:t>
            </a:r>
            <a:endParaRPr lang="en-US" dirty="0">
              <a:solidFill>
                <a:srgbClr val="0070C0"/>
              </a:solidFill>
            </a:endParaRPr>
          </a:p>
        </p:txBody>
      </p:sp>
      <p:sp>
        <p:nvSpPr>
          <p:cNvPr id="4" name="Rectangle 3"/>
          <p:cNvSpPr/>
          <p:nvPr/>
        </p:nvSpPr>
        <p:spPr>
          <a:xfrm>
            <a:off x="827584" y="4978042"/>
            <a:ext cx="8033738" cy="646331"/>
          </a:xfrm>
          <a:prstGeom prst="rect">
            <a:avLst/>
          </a:prstGeom>
        </p:spPr>
        <p:txBody>
          <a:bodyPr wrap="none">
            <a:spAutoFit/>
          </a:bodyPr>
          <a:lstStyle/>
          <a:p>
            <a:r>
              <a:rPr lang="en-US" sz="3600" dirty="0" smtClean="0">
                <a:latin typeface="Times New Roman" pitchFamily="18" charset="0"/>
                <a:cs typeface="Times New Roman" pitchFamily="18" charset="0"/>
              </a:rPr>
              <a:t>4:5 Yehoshua to 12 men, 1 from each tribe</a:t>
            </a:r>
            <a:endParaRPr lang="en-US" sz="3600" dirty="0"/>
          </a:p>
        </p:txBody>
      </p:sp>
    </p:spTree>
    <p:extLst>
      <p:ext uri="{BB962C8B-B14F-4D97-AF65-F5344CB8AC3E}">
        <p14:creationId xmlns:p14="http://schemas.microsoft.com/office/powerpoint/2010/main" val="90117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132856"/>
            <a:ext cx="8496944" cy="1470025"/>
          </a:xfrm>
        </p:spPr>
        <p:txBody>
          <a:bodyPr>
            <a:normAutofit fontScale="90000"/>
          </a:bodyPr>
          <a:lstStyle/>
          <a:p>
            <a:pPr rtl="1"/>
            <a:r>
              <a:rPr lang="he-IL" sz="4000" dirty="0">
                <a:latin typeface="David" pitchFamily="34" charset="-79"/>
                <a:cs typeface="David" pitchFamily="34" charset="-79"/>
              </a:rPr>
              <a:t>צַוֵּה אֶת הַכֹּהֲנִים נֹשְׂאֵי אֲרוֹן הָעֵדוּת וְיַעֲלוּ מִן הַיַּרְדֵּן</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Command </a:t>
            </a:r>
            <a:r>
              <a:rPr lang="en-US" sz="3100" dirty="0">
                <a:solidFill>
                  <a:srgbClr val="0070C0"/>
                </a:solidFill>
              </a:rPr>
              <a:t>the priests that bear the ark of the testimony, that they come up out of the Jordan.</a:t>
            </a:r>
            <a:endParaRPr lang="en-US" dirty="0">
              <a:solidFill>
                <a:srgbClr val="0070C0"/>
              </a:solidFill>
            </a:endParaRPr>
          </a:p>
        </p:txBody>
      </p:sp>
      <p:sp>
        <p:nvSpPr>
          <p:cNvPr id="4" name="Rectangle 3"/>
          <p:cNvSpPr/>
          <p:nvPr/>
        </p:nvSpPr>
        <p:spPr>
          <a:xfrm>
            <a:off x="2123728" y="4581127"/>
            <a:ext cx="5007268" cy="646331"/>
          </a:xfrm>
          <a:prstGeom prst="rect">
            <a:avLst/>
          </a:prstGeom>
        </p:spPr>
        <p:txBody>
          <a:bodyPr wrap="none">
            <a:spAutoFit/>
          </a:bodyPr>
          <a:lstStyle/>
          <a:p>
            <a:r>
              <a:rPr lang="en-US" sz="3600" dirty="0" smtClean="0">
                <a:latin typeface="Times New Roman" pitchFamily="18" charset="0"/>
                <a:cs typeface="Times New Roman" pitchFamily="18" charset="0"/>
              </a:rPr>
              <a:t>4:16 Hashem to Yehoshua</a:t>
            </a:r>
            <a:endParaRPr lang="en-US" sz="3600" dirty="0"/>
          </a:p>
        </p:txBody>
      </p:sp>
    </p:spTree>
    <p:extLst>
      <p:ext uri="{BB962C8B-B14F-4D97-AF65-F5344CB8AC3E}">
        <p14:creationId xmlns:p14="http://schemas.microsoft.com/office/powerpoint/2010/main" val="3956026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en-US" dirty="0"/>
              <a:t/>
            </a:r>
            <a:br>
              <a:rPr lang="en-US" dirty="0"/>
            </a:br>
            <a:r>
              <a:rPr lang="he-IL" sz="4000" dirty="0" smtClean="0">
                <a:latin typeface="David" pitchFamily="34" charset="-79"/>
                <a:cs typeface="David" pitchFamily="34" charset="-79"/>
              </a:rPr>
              <a:t>אֲשֶׁר </a:t>
            </a:r>
            <a:r>
              <a:rPr lang="he-IL" sz="4000" dirty="0">
                <a:latin typeface="David" pitchFamily="34" charset="-79"/>
                <a:cs typeface="David" pitchFamily="34" charset="-79"/>
              </a:rPr>
              <a:t>יִשְׁאָלוּן בְּנֵיכֶם מָחָר אֶת אֲבוֹתָם לֵאמֹר </a:t>
            </a:r>
            <a:r>
              <a:rPr lang="he-IL" sz="4000" dirty="0" smtClean="0">
                <a:latin typeface="David" pitchFamily="34" charset="-79"/>
                <a:cs typeface="David" pitchFamily="34" charset="-79"/>
              </a:rPr>
              <a:t>מָה</a:t>
            </a:r>
            <a:r>
              <a:rPr lang="en-US" sz="4000" dirty="0" smtClean="0">
                <a:latin typeface="David" pitchFamily="34" charset="-79"/>
                <a:cs typeface="David" pitchFamily="34" charset="-79"/>
              </a:rPr>
              <a:t> </a:t>
            </a:r>
            <a:r>
              <a:rPr lang="he-IL" sz="4000" dirty="0" smtClean="0">
                <a:latin typeface="David" pitchFamily="34" charset="-79"/>
                <a:cs typeface="David" pitchFamily="34" charset="-79"/>
              </a:rPr>
              <a:t>הָאֲבָנִים </a:t>
            </a:r>
            <a:r>
              <a:rPr lang="he-IL" sz="4000" dirty="0">
                <a:latin typeface="David" pitchFamily="34" charset="-79"/>
                <a:cs typeface="David" pitchFamily="34" charset="-79"/>
              </a:rPr>
              <a:t>הָאֵלֶּה</a:t>
            </a:r>
            <a:r>
              <a:rPr lang="en-US" sz="4000" dirty="0">
                <a:latin typeface="David" pitchFamily="34" charset="-79"/>
                <a:cs typeface="David" pitchFamily="34" charset="-79"/>
              </a:rPr>
              <a:t>.</a:t>
            </a:r>
            <a:br>
              <a:rPr lang="en-US" sz="4000" dirty="0">
                <a:latin typeface="David" pitchFamily="34" charset="-79"/>
                <a:cs typeface="David" pitchFamily="34" charset="-79"/>
              </a:rPr>
            </a:br>
            <a:r>
              <a:rPr lang="he-IL" sz="4000" dirty="0">
                <a:latin typeface="David" pitchFamily="34" charset="-79"/>
                <a:cs typeface="David" pitchFamily="34" charset="-79"/>
              </a:rPr>
              <a:t>וְהוֹדַעְתֶּם אֶת בְּנֵיכֶם לֵאמֹר בַּיַּבָּשָׁה עָבַר יִשְׂרָאֵל אֶת הַיַּרְדֵּן הַזֶּה</a:t>
            </a:r>
            <a:r>
              <a:rPr lang="en-US" dirty="0" smtClean="0"/>
              <a:t>.</a:t>
            </a:r>
            <a:br>
              <a:rPr lang="en-US" dirty="0" smtClean="0"/>
            </a:br>
            <a:r>
              <a:rPr lang="en-US" dirty="0"/>
              <a:t/>
            </a:r>
            <a:br>
              <a:rPr lang="en-US" dirty="0"/>
            </a:br>
            <a:r>
              <a:rPr lang="en-US" sz="3100" dirty="0" smtClean="0">
                <a:solidFill>
                  <a:srgbClr val="0070C0"/>
                </a:solidFill>
              </a:rPr>
              <a:t>When </a:t>
            </a:r>
            <a:r>
              <a:rPr lang="en-US" sz="3100" dirty="0">
                <a:solidFill>
                  <a:srgbClr val="0070C0"/>
                </a:solidFill>
              </a:rPr>
              <a:t>your children shall ask their fathers in time to come, saying, 'What do these stones mean?' </a:t>
            </a:r>
            <a:br>
              <a:rPr lang="en-US" sz="3100" dirty="0">
                <a:solidFill>
                  <a:srgbClr val="0070C0"/>
                </a:solidFill>
              </a:rPr>
            </a:br>
            <a:r>
              <a:rPr lang="en-US" sz="3100" dirty="0">
                <a:solidFill>
                  <a:srgbClr val="0070C0"/>
                </a:solidFill>
              </a:rPr>
              <a:t>Then you shall let your children know, saying, 'Israel came over this Jordan on </a:t>
            </a:r>
            <a:r>
              <a:rPr lang="en-US" sz="3100" dirty="0" smtClean="0">
                <a:solidFill>
                  <a:srgbClr val="0070C0"/>
                </a:solidFill>
              </a:rPr>
              <a:t>dry land.</a:t>
            </a:r>
            <a:endParaRPr lang="en-US" sz="3600" dirty="0">
              <a:solidFill>
                <a:srgbClr val="0070C0"/>
              </a:solidFill>
            </a:endParaRPr>
          </a:p>
        </p:txBody>
      </p:sp>
      <p:sp>
        <p:nvSpPr>
          <p:cNvPr id="4" name="Rectangle 3"/>
          <p:cNvSpPr/>
          <p:nvPr/>
        </p:nvSpPr>
        <p:spPr>
          <a:xfrm>
            <a:off x="1259632" y="5792038"/>
            <a:ext cx="6465103" cy="646331"/>
          </a:xfrm>
          <a:prstGeom prst="rect">
            <a:avLst/>
          </a:prstGeom>
        </p:spPr>
        <p:txBody>
          <a:bodyPr wrap="none">
            <a:spAutoFit/>
          </a:bodyPr>
          <a:lstStyle/>
          <a:p>
            <a:r>
              <a:rPr lang="en-US" sz="3600" dirty="0" smtClean="0">
                <a:latin typeface="Times New Roman" pitchFamily="18" charset="0"/>
                <a:cs typeface="Times New Roman" pitchFamily="18" charset="0"/>
              </a:rPr>
              <a:t>4:21,22  Yehoshua to Bnei Yisrael</a:t>
            </a:r>
            <a:endParaRPr lang="en-US" sz="3600" dirty="0"/>
          </a:p>
        </p:txBody>
      </p:sp>
    </p:spTree>
    <p:extLst>
      <p:ext uri="{BB962C8B-B14F-4D97-AF65-F5344CB8AC3E}">
        <p14:creationId xmlns:p14="http://schemas.microsoft.com/office/powerpoint/2010/main" val="26402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274638"/>
            <a:ext cx="6264696" cy="1143000"/>
          </a:xfrm>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he-IL" sz="4000" dirty="0" smtClean="0"/>
              <a:t>עֲשֵׂה </a:t>
            </a:r>
            <a:r>
              <a:rPr lang="he-IL" sz="4000" dirty="0"/>
              <a:t>לְךָ חַרְבוֹת צֻרִים וְשׁוּב מֹל אֶת בְּנֵי יִשְׂרָאֵל שֵׁנִית</a:t>
            </a:r>
            <a:r>
              <a:rPr lang="en-US" sz="4000" dirty="0"/>
              <a:t>.</a:t>
            </a:r>
            <a:br>
              <a:rPr lang="en-US" sz="4000" dirty="0"/>
            </a:br>
            <a:r>
              <a:rPr lang="en-US" sz="4000" dirty="0" smtClean="0"/>
              <a:t/>
            </a:r>
            <a:br>
              <a:rPr lang="en-US" sz="4000" dirty="0" smtClean="0"/>
            </a:br>
            <a:r>
              <a:rPr lang="en-US" sz="3100" dirty="0" smtClean="0">
                <a:solidFill>
                  <a:srgbClr val="0070C0"/>
                </a:solidFill>
              </a:rPr>
              <a:t>Make </a:t>
            </a:r>
            <a:r>
              <a:rPr lang="en-US" sz="3100" dirty="0">
                <a:solidFill>
                  <a:srgbClr val="0070C0"/>
                </a:solidFill>
              </a:rPr>
              <a:t>knives of flint and circumcise again the Children of Israel, the second time.</a:t>
            </a:r>
            <a:endParaRPr lang="en-US" dirty="0">
              <a:solidFill>
                <a:srgbClr val="0070C0"/>
              </a:solidFill>
            </a:endParaRPr>
          </a:p>
        </p:txBody>
      </p:sp>
      <p:sp>
        <p:nvSpPr>
          <p:cNvPr id="4" name="Rectangle 3"/>
          <p:cNvSpPr/>
          <p:nvPr/>
        </p:nvSpPr>
        <p:spPr>
          <a:xfrm>
            <a:off x="2267744" y="5085183"/>
            <a:ext cx="4776436" cy="646331"/>
          </a:xfrm>
          <a:prstGeom prst="rect">
            <a:avLst/>
          </a:prstGeom>
        </p:spPr>
        <p:txBody>
          <a:bodyPr wrap="none">
            <a:spAutoFit/>
          </a:bodyPr>
          <a:lstStyle/>
          <a:p>
            <a:r>
              <a:rPr lang="en-US" sz="3600" dirty="0" smtClean="0">
                <a:latin typeface="Times New Roman" pitchFamily="18" charset="0"/>
                <a:cs typeface="Times New Roman" pitchFamily="18" charset="0"/>
              </a:rPr>
              <a:t>5:2 Hashem to Yehoshua</a:t>
            </a:r>
            <a:endParaRPr lang="en-US" sz="3600" dirty="0"/>
          </a:p>
        </p:txBody>
      </p:sp>
    </p:spTree>
    <p:extLst>
      <p:ext uri="{BB962C8B-B14F-4D97-AF65-F5344CB8AC3E}">
        <p14:creationId xmlns:p14="http://schemas.microsoft.com/office/powerpoint/2010/main" val="2986653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he-IL" sz="4000" dirty="0" smtClean="0">
                <a:latin typeface="David" pitchFamily="34" charset="-79"/>
                <a:cs typeface="David" pitchFamily="34" charset="-79"/>
              </a:rPr>
              <a:t>הַיּוֹם </a:t>
            </a:r>
            <a:r>
              <a:rPr lang="he-IL" sz="4000" dirty="0">
                <a:latin typeface="David" pitchFamily="34" charset="-79"/>
                <a:cs typeface="David" pitchFamily="34" charset="-79"/>
              </a:rPr>
              <a:t>גַּלּוֹתִי אֶת חֶרְפַּת מִצְרַיִם מֵעֲלֵיכֶם</a:t>
            </a:r>
            <a:r>
              <a:rPr lang="en-US" sz="4000" dirty="0">
                <a:latin typeface="David" pitchFamily="34" charset="-79"/>
                <a:cs typeface="David" pitchFamily="34" charset="-79"/>
              </a:rPr>
              <a:t/>
            </a:r>
            <a:br>
              <a:rPr lang="en-US" sz="4000" dirty="0">
                <a:latin typeface="David" pitchFamily="34" charset="-79"/>
                <a:cs typeface="David" pitchFamily="34" charset="-79"/>
              </a:rPr>
            </a:br>
            <a:r>
              <a:rPr lang="en-US" sz="4000" dirty="0">
                <a:latin typeface="David" pitchFamily="34" charset="-79"/>
                <a:cs typeface="David" pitchFamily="34" charset="-79"/>
              </a:rPr>
              <a:t>…]</a:t>
            </a:r>
            <a:r>
              <a:rPr lang="he-IL" sz="4000" dirty="0">
                <a:latin typeface="David" pitchFamily="34" charset="-79"/>
                <a:cs typeface="David" pitchFamily="34" charset="-79"/>
              </a:rPr>
              <a:t> </a:t>
            </a:r>
            <a:r>
              <a:rPr lang="he-IL" sz="4000" i="1" dirty="0">
                <a:latin typeface="David" pitchFamily="34" charset="-79"/>
                <a:cs typeface="David" pitchFamily="34" charset="-79"/>
              </a:rPr>
              <a:t>וַיִּקְרָא שֵׁם הַמָּקוֹם הַהוּא גִּלְגָּל עַד הַיּוֹם הַזֶּה</a:t>
            </a:r>
            <a:r>
              <a:rPr lang="en-US" sz="4000" dirty="0">
                <a:latin typeface="David" pitchFamily="34" charset="-79"/>
                <a:cs typeface="David" pitchFamily="34" charset="-79"/>
              </a:rPr>
              <a:t>.[</a:t>
            </a:r>
            <a:r>
              <a:rPr lang="en-US" dirty="0"/>
              <a:t/>
            </a:r>
            <a:br>
              <a:rPr lang="en-US" dirty="0"/>
            </a:br>
            <a:r>
              <a:rPr lang="en-US" dirty="0" smtClean="0"/>
              <a:t/>
            </a:r>
            <a:br>
              <a:rPr lang="en-US" dirty="0" smtClean="0"/>
            </a:br>
            <a:r>
              <a:rPr lang="en-US" sz="3100" dirty="0" smtClean="0">
                <a:solidFill>
                  <a:srgbClr val="0070C0"/>
                </a:solidFill>
              </a:rPr>
              <a:t>This </a:t>
            </a:r>
            <a:r>
              <a:rPr lang="en-US" sz="3100" dirty="0">
                <a:solidFill>
                  <a:srgbClr val="0070C0"/>
                </a:solidFill>
              </a:rPr>
              <a:t>day have I rolled away the reproach of Egypt from upon you. </a:t>
            </a:r>
            <a:r>
              <a:rPr lang="en-US" sz="3100" dirty="0" smtClean="0">
                <a:solidFill>
                  <a:srgbClr val="0070C0"/>
                </a:solidFill>
              </a:rPr>
              <a:t/>
            </a:r>
            <a:br>
              <a:rPr lang="en-US" sz="3100" dirty="0" smtClean="0">
                <a:solidFill>
                  <a:srgbClr val="0070C0"/>
                </a:solidFill>
              </a:rPr>
            </a:br>
            <a:r>
              <a:rPr lang="en-US" sz="3100" dirty="0" smtClean="0"/>
              <a:t>[</a:t>
            </a:r>
            <a:r>
              <a:rPr lang="en-US" sz="3100" i="1" dirty="0" smtClean="0"/>
              <a:t>Therefore the name of that place was called Gilgal, to this day.</a:t>
            </a:r>
            <a:r>
              <a:rPr lang="en-US" sz="3100" dirty="0" smtClean="0"/>
              <a:t>]</a:t>
            </a:r>
            <a:endParaRPr lang="en-US" sz="3100" dirty="0"/>
          </a:p>
        </p:txBody>
      </p:sp>
      <p:sp>
        <p:nvSpPr>
          <p:cNvPr id="4" name="Rectangle 3"/>
          <p:cNvSpPr/>
          <p:nvPr/>
        </p:nvSpPr>
        <p:spPr>
          <a:xfrm>
            <a:off x="2195736" y="5589239"/>
            <a:ext cx="4776436" cy="646331"/>
          </a:xfrm>
          <a:prstGeom prst="rect">
            <a:avLst/>
          </a:prstGeom>
        </p:spPr>
        <p:txBody>
          <a:bodyPr wrap="none">
            <a:spAutoFit/>
          </a:bodyPr>
          <a:lstStyle/>
          <a:p>
            <a:r>
              <a:rPr lang="en-US" sz="3600" dirty="0" smtClean="0">
                <a:latin typeface="Times New Roman" pitchFamily="18" charset="0"/>
                <a:cs typeface="Times New Roman" pitchFamily="18" charset="0"/>
              </a:rPr>
              <a:t>5:9 Hashem to Yehoshua</a:t>
            </a:r>
            <a:endParaRPr lang="en-US" sz="3600" dirty="0"/>
          </a:p>
        </p:txBody>
      </p:sp>
    </p:spTree>
    <p:extLst>
      <p:ext uri="{BB962C8B-B14F-4D97-AF65-F5344CB8AC3E}">
        <p14:creationId xmlns:p14="http://schemas.microsoft.com/office/powerpoint/2010/main" val="3238998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rtl="1"/>
            <a:r>
              <a:rPr lang="en-US" dirty="0" smtClean="0"/>
              <a:t> </a:t>
            </a:r>
            <a:r>
              <a:rPr lang="he-IL" sz="4000" dirty="0" smtClean="0">
                <a:latin typeface="David" pitchFamily="34" charset="-79"/>
                <a:cs typeface="David" pitchFamily="34" charset="-79"/>
              </a:rPr>
              <a:t>כׇּל מָקוֹם אֲשֶׁר תִּדְרֹךְ כַּף רַגְלְכֶם בּוֹ לָכֶם נְתַתִּיו כַּאֲשֶׁר דִּבַּרְתִּי אֶל מֹשֶׁה</a:t>
            </a:r>
            <a:r>
              <a:rPr lang="en-US" sz="4000" dirty="0" smtClean="0">
                <a:latin typeface="David" pitchFamily="34" charset="-79"/>
                <a:cs typeface="David" pitchFamily="34" charset="-79"/>
              </a:rPr>
              <a:t>.</a:t>
            </a:r>
            <a:br>
              <a:rPr lang="en-US" sz="4000" dirty="0" smtClean="0">
                <a:latin typeface="David" pitchFamily="34" charset="-79"/>
                <a:cs typeface="David" pitchFamily="34" charset="-79"/>
              </a:rPr>
            </a:br>
            <a:r>
              <a:rPr lang="en-US" dirty="0" smtClean="0">
                <a:latin typeface="David" pitchFamily="34" charset="-79"/>
                <a:cs typeface="David" pitchFamily="34" charset="-79"/>
              </a:rPr>
              <a:t/>
            </a:r>
            <a:br>
              <a:rPr lang="en-US" dirty="0" smtClean="0">
                <a:latin typeface="David" pitchFamily="34" charset="-79"/>
                <a:cs typeface="David" pitchFamily="34" charset="-79"/>
              </a:rPr>
            </a:br>
            <a:r>
              <a:rPr lang="en-US" sz="3100" dirty="0" smtClean="0">
                <a:solidFill>
                  <a:srgbClr val="0070C0"/>
                </a:solidFill>
              </a:rPr>
              <a:t>Every place that the sole of your foot shall tread upon, to you have I given it, as I spoke to Moses.</a:t>
            </a:r>
            <a:br>
              <a:rPr lang="en-US" sz="3100" dirty="0" smtClean="0">
                <a:solidFill>
                  <a:srgbClr val="0070C0"/>
                </a:solidFill>
              </a:rPr>
            </a:br>
            <a:r>
              <a:rPr lang="en-US" sz="3100" dirty="0">
                <a:solidFill>
                  <a:srgbClr val="0070C0"/>
                </a:solidFill>
              </a:rPr>
              <a:t/>
            </a:r>
            <a:br>
              <a:rPr lang="en-US" sz="3100" dirty="0">
                <a:solidFill>
                  <a:srgbClr val="0070C0"/>
                </a:solidFill>
              </a:rPr>
            </a:br>
            <a:r>
              <a:rPr lang="en-US" sz="3100" dirty="0" smtClean="0">
                <a:solidFill>
                  <a:srgbClr val="0070C0"/>
                </a:solidFill>
              </a:rPr>
              <a:t/>
            </a:r>
            <a:br>
              <a:rPr lang="en-US" sz="3100" dirty="0" smtClean="0">
                <a:solidFill>
                  <a:srgbClr val="0070C0"/>
                </a:solidFill>
              </a:rPr>
            </a:br>
            <a:r>
              <a:rPr lang="en-US" sz="2400" dirty="0" smtClean="0">
                <a:solidFill>
                  <a:srgbClr val="0070C0"/>
                </a:solidFill>
              </a:rPr>
              <a:t/>
            </a:r>
            <a:br>
              <a:rPr lang="en-US" sz="2400" dirty="0" smtClean="0">
                <a:solidFill>
                  <a:srgbClr val="0070C0"/>
                </a:solidFill>
              </a:rPr>
            </a:br>
            <a:r>
              <a:rPr lang="en-US" sz="3100" dirty="0">
                <a:solidFill>
                  <a:srgbClr val="0070C0"/>
                </a:solidFill>
              </a:rPr>
              <a:t/>
            </a:r>
            <a:br>
              <a:rPr lang="en-US" sz="3100" dirty="0">
                <a:solidFill>
                  <a:srgbClr val="0070C0"/>
                </a:solidFill>
              </a:rPr>
            </a:br>
            <a:endParaRPr lang="en-US" dirty="0">
              <a:latin typeface="Times New Roman" pitchFamily="18" charset="0"/>
              <a:cs typeface="Times New Roman" pitchFamily="18" charset="0"/>
            </a:endParaRPr>
          </a:p>
        </p:txBody>
      </p:sp>
      <p:sp>
        <p:nvSpPr>
          <p:cNvPr id="6" name="TextBox 5"/>
          <p:cNvSpPr txBox="1"/>
          <p:nvPr/>
        </p:nvSpPr>
        <p:spPr>
          <a:xfrm>
            <a:off x="1907704" y="3429000"/>
            <a:ext cx="4776436" cy="923330"/>
          </a:xfrm>
          <a:prstGeom prst="rect">
            <a:avLst/>
          </a:prstGeom>
          <a:noFill/>
        </p:spPr>
        <p:txBody>
          <a:bodyPr wrap="none" rtlCol="0">
            <a:spAutoFit/>
          </a:bodyPr>
          <a:lstStyle/>
          <a:p>
            <a:r>
              <a:rPr lang="en-US" sz="3600" dirty="0" smtClean="0">
                <a:latin typeface="Times New Roman" pitchFamily="18" charset="0"/>
                <a:cs typeface="Times New Roman" pitchFamily="18" charset="0"/>
              </a:rPr>
              <a:t>1:3 Hashem to Yehoshua</a:t>
            </a:r>
            <a:r>
              <a:rPr lang="en-US" sz="1400" dirty="0" smtClean="0">
                <a:solidFill>
                  <a:srgbClr val="0070C0"/>
                </a:solidFill>
              </a:rPr>
              <a:t/>
            </a:r>
            <a:br>
              <a:rPr lang="en-US" sz="1400" dirty="0" smtClean="0">
                <a:solidFill>
                  <a:srgbClr val="0070C0"/>
                </a:solidFill>
              </a:rPr>
            </a:br>
            <a:endParaRPr lang="en-US" dirty="0"/>
          </a:p>
        </p:txBody>
      </p:sp>
    </p:spTree>
    <p:extLst>
      <p:ext uri="{BB962C8B-B14F-4D97-AF65-F5344CB8AC3E}">
        <p14:creationId xmlns:p14="http://schemas.microsoft.com/office/powerpoint/2010/main" val="5562719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שַׁל נַעַלְךָ מֵעַל רַגְלֶךָ כִּי הַמָּקוֹם אֲשֶׁר אַתָּה עֹמֵד עָלָיו קֹדֶשׁ הוּא</a:t>
            </a:r>
            <a:r>
              <a:rPr lang="en-US" sz="4000" dirty="0">
                <a:latin typeface="David" pitchFamily="34" charset="-79"/>
                <a:cs typeface="David" pitchFamily="34" charset="-79"/>
              </a:rPr>
              <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Take </a:t>
            </a:r>
            <a:r>
              <a:rPr lang="en-US" sz="3100" dirty="0">
                <a:solidFill>
                  <a:srgbClr val="0070C0"/>
                </a:solidFill>
              </a:rPr>
              <a:t>off your shoe from off your foot; for the place where you stand is holy.</a:t>
            </a:r>
            <a:r>
              <a:rPr lang="en-US" sz="4000" dirty="0">
                <a:solidFill>
                  <a:srgbClr val="0070C0"/>
                </a:solidFill>
              </a:rPr>
              <a:t/>
            </a:r>
            <a:br>
              <a:rPr lang="en-US" sz="4000" dirty="0">
                <a:solidFill>
                  <a:srgbClr val="0070C0"/>
                </a:solidFill>
              </a:rPr>
            </a:br>
            <a:endParaRPr lang="en-US" dirty="0">
              <a:solidFill>
                <a:srgbClr val="0070C0"/>
              </a:solidFill>
            </a:endParaRPr>
          </a:p>
        </p:txBody>
      </p:sp>
      <p:sp>
        <p:nvSpPr>
          <p:cNvPr id="4" name="Rectangle 3"/>
          <p:cNvSpPr/>
          <p:nvPr/>
        </p:nvSpPr>
        <p:spPr>
          <a:xfrm>
            <a:off x="2051720" y="4997152"/>
            <a:ext cx="5177187" cy="646331"/>
          </a:xfrm>
          <a:prstGeom prst="rect">
            <a:avLst/>
          </a:prstGeom>
        </p:spPr>
        <p:txBody>
          <a:bodyPr wrap="none">
            <a:spAutoFit/>
          </a:bodyPr>
          <a:lstStyle/>
          <a:p>
            <a:r>
              <a:rPr lang="en-US" sz="3600" dirty="0" smtClean="0">
                <a:latin typeface="Times New Roman" pitchFamily="18" charset="0"/>
                <a:cs typeface="+mj-cs"/>
              </a:rPr>
              <a:t>5:15 </a:t>
            </a:r>
            <a:r>
              <a:rPr lang="en-US" sz="3600" dirty="0" smtClean="0">
                <a:cs typeface="+mj-cs"/>
              </a:rPr>
              <a:t>'</a:t>
            </a:r>
            <a:r>
              <a:rPr lang="he-IL" sz="3600" dirty="0" smtClean="0">
                <a:cs typeface="+mj-cs"/>
              </a:rPr>
              <a:t>שַׂר צְבָא </a:t>
            </a:r>
            <a:r>
              <a:rPr lang="he-IL" sz="3600" dirty="0" smtClean="0">
                <a:latin typeface="David" pitchFamily="34" charset="-79"/>
                <a:cs typeface="+mj-cs"/>
              </a:rPr>
              <a:t>ה</a:t>
            </a:r>
            <a:r>
              <a:rPr lang="en-US" sz="3600" dirty="0" smtClean="0">
                <a:cs typeface="+mj-cs"/>
              </a:rPr>
              <a:t> </a:t>
            </a:r>
            <a:r>
              <a:rPr lang="en-US" sz="3600" dirty="0" smtClean="0">
                <a:latin typeface="Times New Roman" pitchFamily="18" charset="0"/>
                <a:cs typeface="+mj-cs"/>
              </a:rPr>
              <a:t>to Yehoshua</a:t>
            </a:r>
            <a:endParaRPr lang="en-US" sz="3600" dirty="0">
              <a:cs typeface="+mj-cs"/>
            </a:endParaRPr>
          </a:p>
        </p:txBody>
      </p:sp>
    </p:spTree>
    <p:extLst>
      <p:ext uri="{BB962C8B-B14F-4D97-AF65-F5344CB8AC3E}">
        <p14:creationId xmlns:p14="http://schemas.microsoft.com/office/powerpoint/2010/main" val="800028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2130425"/>
            <a:ext cx="6624736" cy="1470025"/>
          </a:xfrm>
        </p:spPr>
        <p:txBody>
          <a:bodyPr>
            <a:normAutofit fontScale="90000"/>
          </a:bodyPr>
          <a:lstStyle/>
          <a:p>
            <a:pPr rtl="1"/>
            <a:r>
              <a:rPr lang="he-IL" sz="4000" dirty="0">
                <a:latin typeface="David" pitchFamily="34" charset="-79"/>
                <a:cs typeface="David" pitchFamily="34" charset="-79"/>
              </a:rPr>
              <a:t>רְאֵה נָתַתִּי בְיָדְךָ אֶת יְרִיחוֹ וְאֶת מַלְכָּהּ גִּבּוֹרֵי הֶחָיִל</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See</a:t>
            </a:r>
            <a:r>
              <a:rPr lang="en-US" sz="3100" dirty="0">
                <a:solidFill>
                  <a:srgbClr val="0070C0"/>
                </a:solidFill>
              </a:rPr>
              <a:t>, I have given into your hand Jericho and its king, even the mighty men of valor.</a:t>
            </a:r>
            <a:endParaRPr lang="en-US" sz="4000" dirty="0">
              <a:solidFill>
                <a:srgbClr val="0070C0"/>
              </a:solidFill>
            </a:endParaRPr>
          </a:p>
        </p:txBody>
      </p:sp>
      <p:sp>
        <p:nvSpPr>
          <p:cNvPr id="5" name="Rectangle 4"/>
          <p:cNvSpPr/>
          <p:nvPr/>
        </p:nvSpPr>
        <p:spPr>
          <a:xfrm>
            <a:off x="1979712" y="4941167"/>
            <a:ext cx="4776436" cy="646331"/>
          </a:xfrm>
          <a:prstGeom prst="rect">
            <a:avLst/>
          </a:prstGeom>
        </p:spPr>
        <p:txBody>
          <a:bodyPr wrap="none">
            <a:spAutoFit/>
          </a:bodyPr>
          <a:lstStyle/>
          <a:p>
            <a:r>
              <a:rPr lang="en-US" sz="3600" dirty="0" smtClean="0">
                <a:latin typeface="Times New Roman" pitchFamily="18" charset="0"/>
                <a:cs typeface="Times New Roman" pitchFamily="18" charset="0"/>
              </a:rPr>
              <a:t>6:2 Hashem to Yehoshua</a:t>
            </a:r>
            <a:endParaRPr lang="en-US" sz="3600" dirty="0"/>
          </a:p>
        </p:txBody>
      </p:sp>
    </p:spTree>
    <p:extLst>
      <p:ext uri="{BB962C8B-B14F-4D97-AF65-F5344CB8AC3E}">
        <p14:creationId xmlns:p14="http://schemas.microsoft.com/office/powerpoint/2010/main" val="1679873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2130425"/>
            <a:ext cx="7056784" cy="1470025"/>
          </a:xfrm>
        </p:spPr>
        <p:txBody>
          <a:bodyPr>
            <a:normAutofit fontScale="90000"/>
          </a:bodyPr>
          <a:lstStyle/>
          <a:p>
            <a:pPr rtl="1"/>
            <a:r>
              <a:rPr lang="he-IL" sz="4000" dirty="0">
                <a:latin typeface="David" pitchFamily="34" charset="-79"/>
                <a:cs typeface="David" pitchFamily="34" charset="-79"/>
              </a:rPr>
              <a:t>שְׂאוּ אֶת אֲרוֹן הַבְּרִית וְשִׁבְעָה כֹהֲנִים יִשְׂאוּ שִׁבְעָה שׁוֹפְרוֹת יוֹבְלִים לִפְנֵי אֲרוֹן יְהֹוָה</a:t>
            </a:r>
            <a:r>
              <a:rPr lang="en-US" dirty="0"/>
              <a:t/>
            </a:r>
            <a:br>
              <a:rPr lang="en-US" dirty="0"/>
            </a:br>
            <a:r>
              <a:rPr lang="en-US" dirty="0" smtClean="0"/>
              <a:t/>
            </a:r>
            <a:br>
              <a:rPr lang="en-US" dirty="0" smtClean="0"/>
            </a:br>
            <a:r>
              <a:rPr lang="en-US" sz="3100" dirty="0" smtClean="0">
                <a:solidFill>
                  <a:srgbClr val="0070C0"/>
                </a:solidFill>
              </a:rPr>
              <a:t>Take </a:t>
            </a:r>
            <a:r>
              <a:rPr lang="en-US" sz="3100" dirty="0">
                <a:solidFill>
                  <a:srgbClr val="0070C0"/>
                </a:solidFill>
              </a:rPr>
              <a:t>up the ark of the covenant, and let seven priests bear seven rams' horns before the ark of Hashem.</a:t>
            </a:r>
            <a:endParaRPr lang="en-US" dirty="0">
              <a:solidFill>
                <a:srgbClr val="0070C0"/>
              </a:solidFill>
            </a:endParaRPr>
          </a:p>
        </p:txBody>
      </p:sp>
      <p:sp>
        <p:nvSpPr>
          <p:cNvPr id="4" name="Rectangle 3"/>
          <p:cNvSpPr/>
          <p:nvPr/>
        </p:nvSpPr>
        <p:spPr>
          <a:xfrm>
            <a:off x="1475656" y="5221382"/>
            <a:ext cx="5661293" cy="646331"/>
          </a:xfrm>
          <a:prstGeom prst="rect">
            <a:avLst/>
          </a:prstGeom>
        </p:spPr>
        <p:txBody>
          <a:bodyPr wrap="none">
            <a:spAutoFit/>
          </a:bodyPr>
          <a:lstStyle/>
          <a:p>
            <a:r>
              <a:rPr lang="en-US" sz="3600" dirty="0" smtClean="0">
                <a:latin typeface="Times New Roman" pitchFamily="18" charset="0"/>
                <a:cs typeface="Times New Roman" pitchFamily="18" charset="0"/>
              </a:rPr>
              <a:t>6:6 Yehoshua to the Kohanim</a:t>
            </a:r>
            <a:endParaRPr lang="en-US" sz="3600" dirty="0"/>
          </a:p>
        </p:txBody>
      </p:sp>
    </p:spTree>
    <p:extLst>
      <p:ext uri="{BB962C8B-B14F-4D97-AF65-F5344CB8AC3E}">
        <p14:creationId xmlns:p14="http://schemas.microsoft.com/office/powerpoint/2010/main" val="3024422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2856"/>
            <a:ext cx="8424936" cy="1470025"/>
          </a:xfrm>
        </p:spPr>
        <p:txBody>
          <a:bodyPr>
            <a:normAutofit fontScale="90000"/>
          </a:bodyPr>
          <a:lstStyle/>
          <a:p>
            <a:pPr rtl="1"/>
            <a:r>
              <a:rPr lang="he-IL" sz="4000" dirty="0">
                <a:latin typeface="David" pitchFamily="34" charset="-79"/>
                <a:cs typeface="David" pitchFamily="34" charset="-79"/>
              </a:rPr>
              <a:t>עִבְרוּ וְסֹבּוּ אֶת הָעִיר וְהֶחָלוּץ יַעֲבֹר לִפְנֵי אֲרוֹן יְהֹוָה</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Pass </a:t>
            </a:r>
            <a:r>
              <a:rPr lang="en-US" sz="3100" dirty="0">
                <a:solidFill>
                  <a:srgbClr val="0070C0"/>
                </a:solidFill>
              </a:rPr>
              <a:t>on, and encircle the city, and let the armed body pass on before the ark of Hashem.</a:t>
            </a:r>
          </a:p>
        </p:txBody>
      </p:sp>
      <p:sp>
        <p:nvSpPr>
          <p:cNvPr id="4" name="Rectangle 3"/>
          <p:cNvSpPr/>
          <p:nvPr/>
        </p:nvSpPr>
        <p:spPr>
          <a:xfrm>
            <a:off x="2123728" y="4936261"/>
            <a:ext cx="4609916" cy="646331"/>
          </a:xfrm>
          <a:prstGeom prst="rect">
            <a:avLst/>
          </a:prstGeom>
        </p:spPr>
        <p:txBody>
          <a:bodyPr wrap="none">
            <a:spAutoFit/>
          </a:bodyPr>
          <a:lstStyle/>
          <a:p>
            <a:r>
              <a:rPr lang="en-US" sz="3600" dirty="0" smtClean="0">
                <a:latin typeface="Times New Roman" pitchFamily="18" charset="0"/>
                <a:cs typeface="Times New Roman" pitchFamily="18" charset="0"/>
              </a:rPr>
              <a:t>6:7 Yehoshua to the Am</a:t>
            </a:r>
            <a:endParaRPr lang="en-US" sz="3600" dirty="0"/>
          </a:p>
        </p:txBody>
      </p:sp>
    </p:spTree>
    <p:extLst>
      <p:ext uri="{BB962C8B-B14F-4D97-AF65-F5344CB8AC3E}">
        <p14:creationId xmlns:p14="http://schemas.microsoft.com/office/powerpoint/2010/main" val="2768935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80920" cy="1143000"/>
          </a:xfrm>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he-IL" sz="4000" dirty="0" smtClean="0">
                <a:latin typeface="David" pitchFamily="34" charset="-79"/>
                <a:cs typeface="David" pitchFamily="34" charset="-79"/>
              </a:rPr>
              <a:t>לֹא </a:t>
            </a:r>
            <a:r>
              <a:rPr lang="he-IL" sz="4000" dirty="0">
                <a:latin typeface="David" pitchFamily="34" charset="-79"/>
                <a:cs typeface="David" pitchFamily="34" charset="-79"/>
              </a:rPr>
              <a:t>תָרִיעוּ וְלֹא תַשְׁמִיעוּ אֶת קוֹלְכֶם וְלֹא יֵצֵא מִפִּיכֶם דָּבָר עַד יוֹם אׇמְרִי אֲלֵיכֶם הָרִיעוּ וַהֲרִיעֹתֶם</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You </a:t>
            </a:r>
            <a:r>
              <a:rPr lang="en-US" sz="3100" dirty="0">
                <a:solidFill>
                  <a:srgbClr val="0070C0"/>
                </a:solidFill>
              </a:rPr>
              <a:t>shall not shout or let your voice be heard, neither shall any word proceed out of your mouth, until the day I bid you shout; then you shall shout.</a:t>
            </a:r>
            <a:endParaRPr lang="en-US" sz="4000" dirty="0">
              <a:solidFill>
                <a:srgbClr val="0070C0"/>
              </a:solidFill>
            </a:endParaRPr>
          </a:p>
        </p:txBody>
      </p:sp>
      <p:sp>
        <p:nvSpPr>
          <p:cNvPr id="4" name="Rectangle 3"/>
          <p:cNvSpPr/>
          <p:nvPr/>
        </p:nvSpPr>
        <p:spPr>
          <a:xfrm>
            <a:off x="1979712" y="5157191"/>
            <a:ext cx="4840749" cy="646331"/>
          </a:xfrm>
          <a:prstGeom prst="rect">
            <a:avLst/>
          </a:prstGeom>
        </p:spPr>
        <p:txBody>
          <a:bodyPr wrap="none">
            <a:spAutoFit/>
          </a:bodyPr>
          <a:lstStyle/>
          <a:p>
            <a:r>
              <a:rPr lang="en-US" sz="3600" dirty="0" smtClean="0">
                <a:latin typeface="Times New Roman" pitchFamily="18" charset="0"/>
                <a:cs typeface="Times New Roman" pitchFamily="18" charset="0"/>
              </a:rPr>
              <a:t>6:10 Yehoshua to the Am</a:t>
            </a:r>
            <a:endParaRPr lang="en-US" sz="3600" dirty="0"/>
          </a:p>
        </p:txBody>
      </p:sp>
    </p:spTree>
    <p:extLst>
      <p:ext uri="{BB962C8B-B14F-4D97-AF65-F5344CB8AC3E}">
        <p14:creationId xmlns:p14="http://schemas.microsoft.com/office/powerpoint/2010/main" val="177476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וְרַק אַתֶּם שִׁמְרוּ מִן הַחֵרֶם פֶּן תַּחֲרִימוּ וּלְקַחְתֶּם מִן הַחֵרֶם וְשַׂמְתֶּם אֶת מַחֲנֵה יִשְׂרָאֵל לְחֵרֶם וַעֲכַרְתֶּם אוֹתוֹ</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And </a:t>
            </a:r>
            <a:r>
              <a:rPr lang="en-US" sz="3100" dirty="0">
                <a:solidFill>
                  <a:srgbClr val="0070C0"/>
                </a:solidFill>
              </a:rPr>
              <a:t>you, keep yourselves from the devoted thing, lest you make yourselves accursed by taking of the devoted thing and make the camp of Israel accursed, and trouble it.</a:t>
            </a:r>
            <a:endParaRPr lang="en-US" sz="4000" dirty="0">
              <a:solidFill>
                <a:srgbClr val="0070C0"/>
              </a:solidFill>
            </a:endParaRPr>
          </a:p>
        </p:txBody>
      </p:sp>
      <p:sp>
        <p:nvSpPr>
          <p:cNvPr id="4" name="Rectangle 3"/>
          <p:cNvSpPr/>
          <p:nvPr/>
        </p:nvSpPr>
        <p:spPr>
          <a:xfrm>
            <a:off x="2051720" y="5589239"/>
            <a:ext cx="4840749" cy="646331"/>
          </a:xfrm>
          <a:prstGeom prst="rect">
            <a:avLst/>
          </a:prstGeom>
        </p:spPr>
        <p:txBody>
          <a:bodyPr wrap="none">
            <a:spAutoFit/>
          </a:bodyPr>
          <a:lstStyle/>
          <a:p>
            <a:r>
              <a:rPr lang="en-US" sz="3600" dirty="0" smtClean="0">
                <a:latin typeface="Times New Roman" pitchFamily="18" charset="0"/>
                <a:cs typeface="Times New Roman" pitchFamily="18" charset="0"/>
              </a:rPr>
              <a:t>6:18 Yehoshua to the Am</a:t>
            </a:r>
            <a:endParaRPr lang="en-US" sz="3600" dirty="0"/>
          </a:p>
        </p:txBody>
      </p:sp>
    </p:spTree>
    <p:extLst>
      <p:ext uri="{BB962C8B-B14F-4D97-AF65-F5344CB8AC3E}">
        <p14:creationId xmlns:p14="http://schemas.microsoft.com/office/powerpoint/2010/main" val="1334081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בֹּאוּ בֵּית הָאִשָּׁה הַזּוֹנָה וְהוֹצִיאוּ מִשָּׁם אֶת הָאִשָּׁה וְאֶת כׇּל אֲשֶׁר לָהּ כַּאֲשֶׁר נִשְׁבַּעְתֶּם לָהּ</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Go </a:t>
            </a:r>
            <a:r>
              <a:rPr lang="en-US" sz="3100" dirty="0">
                <a:solidFill>
                  <a:srgbClr val="0070C0"/>
                </a:solidFill>
              </a:rPr>
              <a:t>into the harlot's house, and bring out from there the woman and all that she has, as you swore to her.</a:t>
            </a:r>
            <a:endParaRPr lang="en-US" dirty="0">
              <a:solidFill>
                <a:srgbClr val="0070C0"/>
              </a:solidFill>
            </a:endParaRPr>
          </a:p>
        </p:txBody>
      </p:sp>
      <p:sp>
        <p:nvSpPr>
          <p:cNvPr id="4" name="Rectangle 3"/>
          <p:cNvSpPr/>
          <p:nvPr/>
        </p:nvSpPr>
        <p:spPr>
          <a:xfrm>
            <a:off x="323528" y="4997152"/>
            <a:ext cx="8597995" cy="646331"/>
          </a:xfrm>
          <a:prstGeom prst="rect">
            <a:avLst/>
          </a:prstGeom>
        </p:spPr>
        <p:txBody>
          <a:bodyPr wrap="none">
            <a:spAutoFit/>
          </a:bodyPr>
          <a:lstStyle/>
          <a:p>
            <a:r>
              <a:rPr lang="en-US" sz="3600" dirty="0" smtClean="0">
                <a:latin typeface="Times New Roman" pitchFamily="18" charset="0"/>
                <a:cs typeface="Times New Roman" pitchFamily="18" charset="0"/>
              </a:rPr>
              <a:t>6:22 Yehoshua to Calev and Pinchas (2 spies)</a:t>
            </a:r>
            <a:endParaRPr lang="en-US" sz="3600" dirty="0"/>
          </a:p>
        </p:txBody>
      </p:sp>
    </p:spTree>
    <p:extLst>
      <p:ext uri="{BB962C8B-B14F-4D97-AF65-F5344CB8AC3E}">
        <p14:creationId xmlns:p14="http://schemas.microsoft.com/office/powerpoint/2010/main" val="540814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6984776" cy="1143000"/>
          </a:xfrm>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he-IL" sz="4000" dirty="0" smtClean="0">
                <a:latin typeface="David" pitchFamily="34" charset="-79"/>
                <a:cs typeface="David" pitchFamily="34" charset="-79"/>
              </a:rPr>
              <a:t>אָרוּר </a:t>
            </a:r>
            <a:r>
              <a:rPr lang="he-IL" sz="4000" dirty="0">
                <a:latin typeface="David" pitchFamily="34" charset="-79"/>
                <a:cs typeface="David" pitchFamily="34" charset="-79"/>
              </a:rPr>
              <a:t>הָאִישׁ לִפְנֵי יְהֹוָה אֲשֶׁר יָקוּם וּבָנָה אֶת הָעִיר הַזֹּאת אֶת יְרִיחוֹ </a:t>
            </a:r>
            <a:r>
              <a:rPr lang="en-US" sz="4000" dirty="0" smtClean="0">
                <a:latin typeface="David" pitchFamily="34" charset="-79"/>
                <a:cs typeface="David" pitchFamily="34" charset="-79"/>
              </a:rPr>
              <a:t>…</a:t>
            </a:r>
            <a:br>
              <a:rPr lang="en-US" sz="4000" dirty="0" smtClean="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Cursed </a:t>
            </a:r>
            <a:r>
              <a:rPr lang="en-US" sz="3100" dirty="0">
                <a:solidFill>
                  <a:srgbClr val="0070C0"/>
                </a:solidFill>
              </a:rPr>
              <a:t>be the man before Hashem, that rises up and builds this city, </a:t>
            </a:r>
            <a:r>
              <a:rPr lang="en-US" sz="3100" dirty="0" smtClean="0">
                <a:solidFill>
                  <a:srgbClr val="0070C0"/>
                </a:solidFill>
              </a:rPr>
              <a:t>Jericho…</a:t>
            </a:r>
            <a:endParaRPr lang="en-US" sz="4000" dirty="0">
              <a:solidFill>
                <a:srgbClr val="0070C0"/>
              </a:solidFill>
            </a:endParaRPr>
          </a:p>
        </p:txBody>
      </p:sp>
      <p:sp>
        <p:nvSpPr>
          <p:cNvPr id="4" name="Rectangle 3"/>
          <p:cNvSpPr/>
          <p:nvPr/>
        </p:nvSpPr>
        <p:spPr>
          <a:xfrm>
            <a:off x="21526" y="4869160"/>
            <a:ext cx="8897436" cy="646331"/>
          </a:xfrm>
          <a:prstGeom prst="rect">
            <a:avLst/>
          </a:prstGeom>
        </p:spPr>
        <p:txBody>
          <a:bodyPr wrap="none">
            <a:spAutoFit/>
          </a:bodyPr>
          <a:lstStyle/>
          <a:p>
            <a:r>
              <a:rPr lang="en-US" sz="3600" dirty="0" smtClean="0">
                <a:latin typeface="Times New Roman" pitchFamily="18" charset="0"/>
                <a:cs typeface="Times New Roman" pitchFamily="18" charset="0"/>
              </a:rPr>
              <a:t>6:26 Yehoshua charged the people with an oath</a:t>
            </a:r>
            <a:endParaRPr lang="en-US" sz="3600" dirty="0"/>
          </a:p>
        </p:txBody>
      </p:sp>
    </p:spTree>
    <p:extLst>
      <p:ext uri="{BB962C8B-B14F-4D97-AF65-F5344CB8AC3E}">
        <p14:creationId xmlns:p14="http://schemas.microsoft.com/office/powerpoint/2010/main" val="3032647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he-IL" sz="4000" dirty="0" smtClean="0">
                <a:latin typeface="David" pitchFamily="34" charset="-79"/>
                <a:cs typeface="David" pitchFamily="34" charset="-79"/>
              </a:rPr>
              <a:t>אַל </a:t>
            </a:r>
            <a:r>
              <a:rPr lang="he-IL" sz="4000" dirty="0">
                <a:latin typeface="David" pitchFamily="34" charset="-79"/>
                <a:cs typeface="David" pitchFamily="34" charset="-79"/>
              </a:rPr>
              <a:t>יַעַל כׇּל הָעָם כְּאַלְפַּיִם אִישׁ אוֹ כִּשְׁלֹשֶׁת אֲלָפִים אִישׁ יַעֲלוּ וְיַכּוּ אֶת הָעָי אַל תְּיַגַּע שָׁמָּה אֶת כׇּל הָעָם כִּי מְעַט הֵמָּה</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Let </a:t>
            </a:r>
            <a:r>
              <a:rPr lang="en-US" sz="3100" dirty="0">
                <a:solidFill>
                  <a:srgbClr val="0070C0"/>
                </a:solidFill>
              </a:rPr>
              <a:t>not all the people go up; but let about two or three thousand men go up and smite Ai. Do not make all the people toil there for they are but few.</a:t>
            </a:r>
            <a:endParaRPr lang="en-US" sz="4000" dirty="0">
              <a:solidFill>
                <a:srgbClr val="0070C0"/>
              </a:solidFill>
            </a:endParaRPr>
          </a:p>
        </p:txBody>
      </p:sp>
      <p:sp>
        <p:nvSpPr>
          <p:cNvPr id="4" name="Rectangle 3"/>
          <p:cNvSpPr/>
          <p:nvPr/>
        </p:nvSpPr>
        <p:spPr>
          <a:xfrm>
            <a:off x="1259632" y="5132784"/>
            <a:ext cx="6661760" cy="646331"/>
          </a:xfrm>
          <a:prstGeom prst="rect">
            <a:avLst/>
          </a:prstGeom>
        </p:spPr>
        <p:txBody>
          <a:bodyPr wrap="none">
            <a:spAutoFit/>
          </a:bodyPr>
          <a:lstStyle/>
          <a:p>
            <a:r>
              <a:rPr lang="en-US" sz="3600" dirty="0" smtClean="0">
                <a:latin typeface="Times New Roman" pitchFamily="18" charset="0"/>
                <a:cs typeface="Times New Roman" pitchFamily="18" charset="0"/>
              </a:rPr>
              <a:t>7:3 Men who spied Ai to Yehoshua</a:t>
            </a:r>
            <a:endParaRPr lang="en-US" sz="3600" dirty="0"/>
          </a:p>
        </p:txBody>
      </p:sp>
    </p:spTree>
    <p:extLst>
      <p:ext uri="{BB962C8B-B14F-4D97-AF65-F5344CB8AC3E}">
        <p14:creationId xmlns:p14="http://schemas.microsoft.com/office/powerpoint/2010/main" val="3224200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אֲהָהּ אֲדֹנָי יֱהֹוִה לָמָה הֵעֲבַרְתָּ הַעֲבִיר אֶת הָעָם הַזֶּה אֶת הַיַּרְדֵּן לָתֵת אֹתָנוּ בְּיַד הָאֱמֹרִי לְהַאֲבִידֵנוּ וְלוּ הוֹאַלְנוּ וַנֵּשֶׁב בְּעֵבֶר הַיַּרְדֵּן</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Alas</a:t>
            </a:r>
            <a:r>
              <a:rPr lang="en-US" sz="3100" dirty="0">
                <a:solidFill>
                  <a:srgbClr val="0070C0"/>
                </a:solidFill>
              </a:rPr>
              <a:t>, Hashem, G-d, why have You at all brought this people over the Jordan to deliver us into the hand of the Amorites, to cause us to perish? Would that we had been content and dwelled beyond the Jordan!</a:t>
            </a:r>
            <a:endParaRPr lang="en-US" dirty="0">
              <a:solidFill>
                <a:srgbClr val="0070C0"/>
              </a:solidFill>
            </a:endParaRPr>
          </a:p>
        </p:txBody>
      </p:sp>
      <p:sp>
        <p:nvSpPr>
          <p:cNvPr id="4" name="Rectangle 3"/>
          <p:cNvSpPr/>
          <p:nvPr/>
        </p:nvSpPr>
        <p:spPr>
          <a:xfrm>
            <a:off x="2267744" y="5384723"/>
            <a:ext cx="4776436" cy="646331"/>
          </a:xfrm>
          <a:prstGeom prst="rect">
            <a:avLst/>
          </a:prstGeom>
        </p:spPr>
        <p:txBody>
          <a:bodyPr wrap="none">
            <a:spAutoFit/>
          </a:bodyPr>
          <a:lstStyle/>
          <a:p>
            <a:r>
              <a:rPr lang="en-US" sz="3600" dirty="0" smtClean="0">
                <a:latin typeface="Times New Roman" pitchFamily="18" charset="0"/>
                <a:cs typeface="Times New Roman" pitchFamily="18" charset="0"/>
              </a:rPr>
              <a:t>7:7 Yehoshua to Hashem</a:t>
            </a:r>
            <a:endParaRPr lang="en-US" sz="3600" dirty="0"/>
          </a:p>
        </p:txBody>
      </p:sp>
    </p:spTree>
    <p:extLst>
      <p:ext uri="{BB962C8B-B14F-4D97-AF65-F5344CB8AC3E}">
        <p14:creationId xmlns:p14="http://schemas.microsoft.com/office/powerpoint/2010/main" val="2358305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rtl="1">
              <a:buNone/>
            </a:pPr>
            <a:r>
              <a:rPr lang="he-IL" sz="3600" dirty="0" smtClean="0">
                <a:latin typeface="David" pitchFamily="34" charset="-79"/>
                <a:cs typeface="David" pitchFamily="34" charset="-79"/>
              </a:rPr>
              <a:t>חֲזַק וֶאֱמָץ כִּי אַתָּה תַּנְחִיל אֶת הָעָם הַזֶּה אֶת הָאָרֶץ אֲשֶׁר נִשְׁבַּעְתִּי לַאֲבוֹתָם לָתֵת לָהֶם</a:t>
            </a:r>
            <a:r>
              <a:rPr lang="en-US" dirty="0" smtClean="0">
                <a:latin typeface="David" pitchFamily="34" charset="-79"/>
                <a:cs typeface="David" pitchFamily="34" charset="-79"/>
              </a:rPr>
              <a:t>.</a:t>
            </a:r>
          </a:p>
          <a:p>
            <a:pPr marL="0" indent="0" algn="ctr">
              <a:buNone/>
            </a:pPr>
            <a:endParaRPr lang="en-US" dirty="0" smtClean="0">
              <a:solidFill>
                <a:srgbClr val="0070C0"/>
              </a:solidFill>
            </a:endParaRPr>
          </a:p>
          <a:p>
            <a:pPr marL="0" indent="0" algn="ctr">
              <a:buNone/>
            </a:pPr>
            <a:r>
              <a:rPr lang="en-US" sz="2800" dirty="0" smtClean="0">
                <a:solidFill>
                  <a:srgbClr val="0070C0"/>
                </a:solidFill>
              </a:rPr>
              <a:t>Be strong and of good courage; for you will cause this people to inherit the land which I swore to their fathers to give them.</a:t>
            </a:r>
          </a:p>
          <a:p>
            <a:pPr marL="0" indent="0" algn="ctr">
              <a:buNone/>
            </a:pPr>
            <a:endParaRPr lang="en-US" dirty="0"/>
          </a:p>
        </p:txBody>
      </p:sp>
      <p:sp>
        <p:nvSpPr>
          <p:cNvPr id="4" name="Rectangle 3"/>
          <p:cNvSpPr/>
          <p:nvPr/>
        </p:nvSpPr>
        <p:spPr>
          <a:xfrm>
            <a:off x="2123728" y="5085184"/>
            <a:ext cx="4776436" cy="646331"/>
          </a:xfrm>
          <a:prstGeom prst="rect">
            <a:avLst/>
          </a:prstGeom>
        </p:spPr>
        <p:txBody>
          <a:bodyPr wrap="none">
            <a:spAutoFit/>
          </a:bodyPr>
          <a:lstStyle/>
          <a:p>
            <a:r>
              <a:rPr lang="en-US" sz="3600" dirty="0" smtClean="0">
                <a:latin typeface="Times New Roman" pitchFamily="18" charset="0"/>
                <a:cs typeface="Times New Roman" pitchFamily="18" charset="0"/>
              </a:rPr>
              <a:t>1:6 Hashem to Yehoshua</a:t>
            </a:r>
            <a:endParaRPr lang="en-US" sz="3600" dirty="0"/>
          </a:p>
        </p:txBody>
      </p:sp>
    </p:spTree>
    <p:extLst>
      <p:ext uri="{BB962C8B-B14F-4D97-AF65-F5344CB8AC3E}">
        <p14:creationId xmlns:p14="http://schemas.microsoft.com/office/powerpoint/2010/main" val="4040152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en-US" dirty="0" smtClean="0"/>
              <a:t/>
            </a:r>
            <a:br>
              <a:rPr lang="en-US" dirty="0" smtClean="0"/>
            </a:br>
            <a:r>
              <a:rPr lang="he-IL" sz="4000" dirty="0" smtClean="0">
                <a:latin typeface="David" pitchFamily="34" charset="-79"/>
                <a:cs typeface="David" pitchFamily="34" charset="-79"/>
              </a:rPr>
              <a:t>חָטָא </a:t>
            </a:r>
            <a:r>
              <a:rPr lang="he-IL" sz="4000" dirty="0">
                <a:latin typeface="David" pitchFamily="34" charset="-79"/>
                <a:cs typeface="David" pitchFamily="34" charset="-79"/>
              </a:rPr>
              <a:t>יִשְׂרָאֵל וְגַם עָבְרוּ אֶת בְּרִיתִי אֲשֶׁר צִוִּיתִי אוֹתָם וְגַם לָקְחוּ מִן הַחֵרֶם</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a:latin typeface="David" pitchFamily="34" charset="-79"/>
                <a:cs typeface="David" pitchFamily="34" charset="-79"/>
              </a:rPr>
              <a:t>… </a:t>
            </a:r>
            <a:r>
              <a:rPr lang="he-IL" sz="4000" dirty="0">
                <a:latin typeface="David" pitchFamily="34" charset="-79"/>
                <a:cs typeface="David" pitchFamily="34" charset="-79"/>
              </a:rPr>
              <a:t>לֹא אוֹסִיף לִהְיוֹת עִמָּכֶם אִם לֹא תַשְׁמִידוּ הַחֵרֶם מִקִּרְבְּכֶם</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Israel </a:t>
            </a:r>
            <a:r>
              <a:rPr lang="en-US" sz="3100" dirty="0">
                <a:solidFill>
                  <a:srgbClr val="0070C0"/>
                </a:solidFill>
              </a:rPr>
              <a:t>has sinned; they have transgressed My covenant which I commanded them. They have taken of the devoted thing…</a:t>
            </a:r>
            <a:br>
              <a:rPr lang="en-US" sz="3100" dirty="0">
                <a:solidFill>
                  <a:srgbClr val="0070C0"/>
                </a:solidFill>
              </a:rPr>
            </a:br>
            <a:r>
              <a:rPr lang="en-US" sz="3100" dirty="0">
                <a:solidFill>
                  <a:srgbClr val="0070C0"/>
                </a:solidFill>
              </a:rPr>
              <a:t>… I will not be with you any more unless you destroy the accursed from among you.</a:t>
            </a:r>
            <a:endParaRPr lang="en-US" dirty="0">
              <a:solidFill>
                <a:srgbClr val="0070C0"/>
              </a:solidFill>
            </a:endParaRPr>
          </a:p>
        </p:txBody>
      </p:sp>
      <p:sp>
        <p:nvSpPr>
          <p:cNvPr id="5" name="Rectangle 4"/>
          <p:cNvSpPr/>
          <p:nvPr/>
        </p:nvSpPr>
        <p:spPr>
          <a:xfrm>
            <a:off x="1691680" y="5877272"/>
            <a:ext cx="5682646" cy="646331"/>
          </a:xfrm>
          <a:prstGeom prst="rect">
            <a:avLst/>
          </a:prstGeom>
        </p:spPr>
        <p:txBody>
          <a:bodyPr wrap="none">
            <a:spAutoFit/>
          </a:bodyPr>
          <a:lstStyle/>
          <a:p>
            <a:r>
              <a:rPr lang="en-US" sz="3600" dirty="0" smtClean="0">
                <a:latin typeface="Times New Roman" pitchFamily="18" charset="0"/>
                <a:cs typeface="Times New Roman" pitchFamily="18" charset="0"/>
              </a:rPr>
              <a:t>7:11,12  Hashem to Yehoshua</a:t>
            </a:r>
            <a:endParaRPr lang="en-US" sz="3600" dirty="0"/>
          </a:p>
        </p:txBody>
      </p:sp>
    </p:spTree>
    <p:extLst>
      <p:ext uri="{BB962C8B-B14F-4D97-AF65-F5344CB8AC3E}">
        <p14:creationId xmlns:p14="http://schemas.microsoft.com/office/powerpoint/2010/main" val="2649668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he-IL" sz="4000" dirty="0" smtClean="0">
                <a:latin typeface="David" pitchFamily="34" charset="-79"/>
                <a:cs typeface="David" pitchFamily="34" charset="-79"/>
              </a:rPr>
              <a:t>אׇמְנָה </a:t>
            </a:r>
            <a:r>
              <a:rPr lang="he-IL" sz="4000" dirty="0">
                <a:latin typeface="David" pitchFamily="34" charset="-79"/>
                <a:cs typeface="David" pitchFamily="34" charset="-79"/>
              </a:rPr>
              <a:t>אָנֹכִי חָטָאתִי לַיהֹוָה אֱלֹהֵי יִשְׂרָאֵל וְכָזֹאת וְכָזֹאת עָשִׂיתִי</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Of </a:t>
            </a:r>
            <a:r>
              <a:rPr lang="en-US" sz="3100" dirty="0">
                <a:solidFill>
                  <a:srgbClr val="0070C0"/>
                </a:solidFill>
              </a:rPr>
              <a:t>a truth, I have sinned against Hashem, the G-d of Israel, and thus and thus have I done.</a:t>
            </a:r>
            <a:endParaRPr lang="en-US" dirty="0">
              <a:solidFill>
                <a:srgbClr val="0070C0"/>
              </a:solidFill>
            </a:endParaRPr>
          </a:p>
        </p:txBody>
      </p:sp>
      <p:sp>
        <p:nvSpPr>
          <p:cNvPr id="4" name="Rectangle 3"/>
          <p:cNvSpPr/>
          <p:nvPr/>
        </p:nvSpPr>
        <p:spPr>
          <a:xfrm>
            <a:off x="2051720" y="4653135"/>
            <a:ext cx="4674036" cy="646331"/>
          </a:xfrm>
          <a:prstGeom prst="rect">
            <a:avLst/>
          </a:prstGeom>
        </p:spPr>
        <p:txBody>
          <a:bodyPr wrap="none">
            <a:spAutoFit/>
          </a:bodyPr>
          <a:lstStyle/>
          <a:p>
            <a:r>
              <a:rPr lang="en-US" sz="3600" dirty="0" smtClean="0">
                <a:latin typeface="Times New Roman" pitchFamily="18" charset="0"/>
                <a:cs typeface="Times New Roman" pitchFamily="18" charset="0"/>
              </a:rPr>
              <a:t>7:20 Achan to Yehoshua</a:t>
            </a:r>
            <a:endParaRPr lang="en-US" sz="3600" dirty="0"/>
          </a:p>
        </p:txBody>
      </p:sp>
    </p:spTree>
    <p:extLst>
      <p:ext uri="{BB962C8B-B14F-4D97-AF65-F5344CB8AC3E}">
        <p14:creationId xmlns:p14="http://schemas.microsoft.com/office/powerpoint/2010/main" val="1945517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אַל תִּירָא וְאַל תֵּחָת קַח עִמְּךָ אֵת כׇּל עַם הַמִּלְחָמָה וְקוּם עֲלֵה הָעָי רְאֵה נָתַתִּי בְיָדְךָ אֶת מֶלֶךְ הָעַי וְאֶת עַמּוֹ וְאֶת עִירוֹ וְאֶת אַרְצוֹ</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Do </a:t>
            </a:r>
            <a:r>
              <a:rPr lang="en-US" sz="3100" dirty="0">
                <a:solidFill>
                  <a:srgbClr val="0070C0"/>
                </a:solidFill>
              </a:rPr>
              <a:t>not fear and do not be dismayed. Take all the people of war with you, and arise, go up to Ai. See, I have given into your hand the king of Ai, and his people, and his city, and his land.</a:t>
            </a:r>
            <a:endParaRPr lang="en-US" sz="3600" dirty="0">
              <a:solidFill>
                <a:srgbClr val="0070C0"/>
              </a:solidFill>
            </a:endParaRPr>
          </a:p>
        </p:txBody>
      </p:sp>
      <p:sp>
        <p:nvSpPr>
          <p:cNvPr id="4" name="Rectangle 3"/>
          <p:cNvSpPr/>
          <p:nvPr/>
        </p:nvSpPr>
        <p:spPr>
          <a:xfrm>
            <a:off x="2051720" y="5445223"/>
            <a:ext cx="4776436" cy="646331"/>
          </a:xfrm>
          <a:prstGeom prst="rect">
            <a:avLst/>
          </a:prstGeom>
        </p:spPr>
        <p:txBody>
          <a:bodyPr wrap="none">
            <a:spAutoFit/>
          </a:bodyPr>
          <a:lstStyle/>
          <a:p>
            <a:r>
              <a:rPr lang="en-US" sz="3600" dirty="0" smtClean="0">
                <a:latin typeface="Times New Roman" pitchFamily="18" charset="0"/>
                <a:cs typeface="Times New Roman" pitchFamily="18" charset="0"/>
              </a:rPr>
              <a:t>8:1 Hashem to Yehoshua</a:t>
            </a:r>
            <a:endParaRPr lang="en-US" sz="3600" dirty="0"/>
          </a:p>
        </p:txBody>
      </p:sp>
    </p:spTree>
    <p:extLst>
      <p:ext uri="{BB962C8B-B14F-4D97-AF65-F5344CB8AC3E}">
        <p14:creationId xmlns:p14="http://schemas.microsoft.com/office/powerpoint/2010/main" val="1640477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he-IL" sz="4000" dirty="0" smtClean="0">
                <a:latin typeface="David" pitchFamily="34" charset="-79"/>
                <a:cs typeface="David" pitchFamily="34" charset="-79"/>
              </a:rPr>
              <a:t>נְטֵה </a:t>
            </a:r>
            <a:r>
              <a:rPr lang="he-IL" sz="4000" dirty="0">
                <a:latin typeface="David" pitchFamily="34" charset="-79"/>
                <a:cs typeface="David" pitchFamily="34" charset="-79"/>
              </a:rPr>
              <a:t>בַּכִּידוֹן אֲשֶׁר בְּיָדְךָ אֶל הָעַי כִּי בְיָדְךָ אֶתְּנֶנָּה</a:t>
            </a:r>
            <a:r>
              <a:rPr lang="en-US" dirty="0"/>
              <a:t/>
            </a:r>
            <a:br>
              <a:rPr lang="en-US" dirty="0"/>
            </a:br>
            <a:r>
              <a:rPr lang="en-US" dirty="0" smtClean="0"/>
              <a:t/>
            </a:r>
            <a:br>
              <a:rPr lang="en-US" dirty="0" smtClean="0"/>
            </a:br>
            <a:r>
              <a:rPr lang="en-US" sz="3100" dirty="0" smtClean="0">
                <a:solidFill>
                  <a:srgbClr val="0070C0"/>
                </a:solidFill>
              </a:rPr>
              <a:t>Stretch </a:t>
            </a:r>
            <a:r>
              <a:rPr lang="en-US" sz="3100" dirty="0">
                <a:solidFill>
                  <a:srgbClr val="0070C0"/>
                </a:solidFill>
              </a:rPr>
              <a:t>out the javelin that is in your hand toward Ai, for I will give it into your hand.</a:t>
            </a:r>
            <a:endParaRPr lang="en-US" dirty="0">
              <a:solidFill>
                <a:srgbClr val="0070C0"/>
              </a:solidFill>
            </a:endParaRPr>
          </a:p>
        </p:txBody>
      </p:sp>
      <p:sp>
        <p:nvSpPr>
          <p:cNvPr id="4" name="Rectangle 3"/>
          <p:cNvSpPr/>
          <p:nvPr/>
        </p:nvSpPr>
        <p:spPr>
          <a:xfrm>
            <a:off x="1835696" y="4712033"/>
            <a:ext cx="5007268" cy="646331"/>
          </a:xfrm>
          <a:prstGeom prst="rect">
            <a:avLst/>
          </a:prstGeom>
        </p:spPr>
        <p:txBody>
          <a:bodyPr wrap="none">
            <a:spAutoFit/>
          </a:bodyPr>
          <a:lstStyle/>
          <a:p>
            <a:r>
              <a:rPr lang="en-US" sz="3600" dirty="0" smtClean="0">
                <a:latin typeface="Times New Roman" pitchFamily="18" charset="0"/>
                <a:cs typeface="Times New Roman" pitchFamily="18" charset="0"/>
              </a:rPr>
              <a:t>8:18 Hashem to Yehoshua</a:t>
            </a:r>
            <a:endParaRPr lang="en-US" sz="3600" dirty="0"/>
          </a:p>
        </p:txBody>
      </p:sp>
    </p:spTree>
    <p:extLst>
      <p:ext uri="{BB962C8B-B14F-4D97-AF65-F5344CB8AC3E}">
        <p14:creationId xmlns:p14="http://schemas.microsoft.com/office/powerpoint/2010/main" val="2797060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sz="4000" dirty="0" smtClean="0">
                <a:latin typeface="David" pitchFamily="34" charset="-79"/>
                <a:cs typeface="David" pitchFamily="34" charset="-79"/>
              </a:rPr>
              <a:t>]</a:t>
            </a:r>
            <a:r>
              <a:rPr lang="he-IL" sz="4000" i="1" dirty="0" smtClean="0">
                <a:latin typeface="David" pitchFamily="34" charset="-79"/>
                <a:cs typeface="David" pitchFamily="34" charset="-79"/>
              </a:rPr>
              <a:t>וְאַחֲרֵי </a:t>
            </a:r>
            <a:r>
              <a:rPr lang="he-IL" sz="4000" i="1" dirty="0">
                <a:latin typeface="David" pitchFamily="34" charset="-79"/>
                <a:cs typeface="David" pitchFamily="34" charset="-79"/>
              </a:rPr>
              <a:t>כֵן קָרָא אֶת כׇּל דִּבְרֵי הַתּוֹרָה הַבְּרָכָה וְהַקְּלָלָה כְּכׇל הַכָּתוּב בְּסֵפֶר הַתּוֹרָה</a:t>
            </a:r>
            <a:r>
              <a:rPr lang="en-US" sz="4000" i="1" dirty="0">
                <a:latin typeface="David" pitchFamily="34" charset="-79"/>
                <a:cs typeface="David" pitchFamily="34" charset="-79"/>
              </a:rPr>
              <a:t>.</a:t>
            </a:r>
            <a:br>
              <a:rPr lang="en-US" sz="4000" i="1" dirty="0">
                <a:latin typeface="David" pitchFamily="34" charset="-79"/>
                <a:cs typeface="David" pitchFamily="34" charset="-79"/>
              </a:rPr>
            </a:br>
            <a:r>
              <a:rPr lang="he-IL" sz="4000" i="1" dirty="0">
                <a:latin typeface="David" pitchFamily="34" charset="-79"/>
                <a:cs typeface="David" pitchFamily="34" charset="-79"/>
              </a:rPr>
              <a:t>לֹא הָיָה דָבָר מִכֹּל אֲשֶׁר צִוָּה מֹשֶׁה אֲשֶׁר לֹא קָרָא יְהוֹשֻׁעַ נֶגֶד כׇּל קְהַל יִשְׂרָאֵל וְהַנָּשִׁים וְהַטַּף וְהַגֵּר </a:t>
            </a:r>
            <a:r>
              <a:rPr lang="he-IL" sz="4000" i="1" dirty="0" smtClean="0">
                <a:latin typeface="David" pitchFamily="34" charset="-79"/>
                <a:cs typeface="David" pitchFamily="34" charset="-79"/>
              </a:rPr>
              <a:t>הַהֹלֵךְ בְּקִרְבָּם</a:t>
            </a:r>
            <a:r>
              <a:rPr lang="en-US" sz="4000" dirty="0" smtClean="0">
                <a:latin typeface="David" pitchFamily="34" charset="-79"/>
                <a:cs typeface="David" pitchFamily="34" charset="-79"/>
              </a:rPr>
              <a:t>[</a:t>
            </a:r>
            <a:r>
              <a:rPr lang="en-US" sz="4000" i="1" dirty="0" smtClean="0">
                <a:latin typeface="David" pitchFamily="34" charset="-79"/>
                <a:cs typeface="David" pitchFamily="34" charset="-79"/>
              </a:rPr>
              <a:t>.</a:t>
            </a:r>
            <a:endParaRPr lang="en-US" sz="4000" i="1" dirty="0">
              <a:latin typeface="David" pitchFamily="34" charset="-79"/>
              <a:cs typeface="David" pitchFamily="34" charset="-79"/>
            </a:endParaRPr>
          </a:p>
        </p:txBody>
      </p:sp>
      <p:sp>
        <p:nvSpPr>
          <p:cNvPr id="3" name="Content Placeholder 2"/>
          <p:cNvSpPr>
            <a:spLocks noGrp="1"/>
          </p:cNvSpPr>
          <p:nvPr>
            <p:ph idx="1"/>
          </p:nvPr>
        </p:nvSpPr>
        <p:spPr/>
        <p:txBody>
          <a:bodyPr>
            <a:normAutofit fontScale="77500" lnSpcReduction="20000"/>
          </a:bodyPr>
          <a:lstStyle/>
          <a:p>
            <a:endParaRPr lang="en-US" dirty="0" smtClean="0"/>
          </a:p>
          <a:p>
            <a:endParaRPr lang="en-US" dirty="0"/>
          </a:p>
          <a:p>
            <a:pPr marL="0" indent="0">
              <a:buNone/>
            </a:pPr>
            <a:endParaRPr lang="en-US" sz="3000" dirty="0" smtClean="0">
              <a:solidFill>
                <a:srgbClr val="0070C0"/>
              </a:solidFill>
            </a:endParaRPr>
          </a:p>
          <a:p>
            <a:pPr marL="0" indent="0">
              <a:buNone/>
            </a:pPr>
            <a:endParaRPr lang="en-US" sz="3000" dirty="0">
              <a:solidFill>
                <a:srgbClr val="0070C0"/>
              </a:solidFill>
            </a:endParaRPr>
          </a:p>
          <a:p>
            <a:pPr marL="0" indent="0">
              <a:buNone/>
            </a:pPr>
            <a:endParaRPr lang="en-US" sz="3000" i="1" dirty="0" smtClean="0">
              <a:solidFill>
                <a:srgbClr val="0070C0"/>
              </a:solidFill>
            </a:endParaRPr>
          </a:p>
          <a:p>
            <a:pPr marL="0" indent="0">
              <a:buNone/>
            </a:pPr>
            <a:r>
              <a:rPr lang="en-US" sz="3600" i="1" dirty="0" smtClean="0">
                <a:solidFill>
                  <a:srgbClr val="0070C0"/>
                </a:solidFill>
              </a:rPr>
              <a:t>And </a:t>
            </a:r>
            <a:r>
              <a:rPr lang="en-US" sz="3600" i="1" dirty="0">
                <a:solidFill>
                  <a:srgbClr val="0070C0"/>
                </a:solidFill>
              </a:rPr>
              <a:t>afterward he read all the words of the law, the blessing and the curse, according to all that is written in the book of the law.</a:t>
            </a:r>
          </a:p>
          <a:p>
            <a:pPr marL="0" indent="0">
              <a:buNone/>
            </a:pPr>
            <a:r>
              <a:rPr lang="en-US" sz="3600" i="1" dirty="0" smtClean="0">
                <a:solidFill>
                  <a:srgbClr val="0070C0"/>
                </a:solidFill>
              </a:rPr>
              <a:t>There </a:t>
            </a:r>
            <a:r>
              <a:rPr lang="en-US" sz="3600" i="1" dirty="0">
                <a:solidFill>
                  <a:srgbClr val="0070C0"/>
                </a:solidFill>
              </a:rPr>
              <a:t>was not a word of all that Moses commanded which Joshua did not read before all the assembly of Israel, and the women, and the little ones, and the strangers that walked among them.</a:t>
            </a:r>
          </a:p>
        </p:txBody>
      </p:sp>
      <p:sp>
        <p:nvSpPr>
          <p:cNvPr id="4" name="Rectangle 3"/>
          <p:cNvSpPr/>
          <p:nvPr/>
        </p:nvSpPr>
        <p:spPr>
          <a:xfrm>
            <a:off x="1259632" y="6021288"/>
            <a:ext cx="5939318" cy="646331"/>
          </a:xfrm>
          <a:prstGeom prst="rect">
            <a:avLst/>
          </a:prstGeom>
        </p:spPr>
        <p:txBody>
          <a:bodyPr wrap="none">
            <a:spAutoFit/>
          </a:bodyPr>
          <a:lstStyle/>
          <a:p>
            <a:r>
              <a:rPr lang="en-US" sz="3600" dirty="0" smtClean="0">
                <a:latin typeface="Times New Roman" pitchFamily="18" charset="0"/>
                <a:cs typeface="Times New Roman" pitchFamily="18" charset="0"/>
              </a:rPr>
              <a:t>8:34,35 Yehoshua to all Yisrael</a:t>
            </a:r>
            <a:endParaRPr lang="en-US" sz="3600" dirty="0"/>
          </a:p>
        </p:txBody>
      </p:sp>
    </p:spTree>
    <p:extLst>
      <p:ext uri="{BB962C8B-B14F-4D97-AF65-F5344CB8AC3E}">
        <p14:creationId xmlns:p14="http://schemas.microsoft.com/office/powerpoint/2010/main" val="113283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מֵאֶרֶץ רְחוֹקָה בָּאנוּ וְעַתָּה כִּרְתוּ לָנוּ בְרִית</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We </a:t>
            </a:r>
            <a:r>
              <a:rPr lang="en-US" sz="3100" dirty="0">
                <a:solidFill>
                  <a:srgbClr val="0070C0"/>
                </a:solidFill>
              </a:rPr>
              <a:t>have come from a far country; now make a covenant with us.</a:t>
            </a:r>
            <a:endParaRPr lang="en-US" sz="3600" dirty="0">
              <a:solidFill>
                <a:srgbClr val="0070C0"/>
              </a:solidFill>
            </a:endParaRPr>
          </a:p>
        </p:txBody>
      </p:sp>
      <p:sp>
        <p:nvSpPr>
          <p:cNvPr id="5" name="Rectangle 4"/>
          <p:cNvSpPr/>
          <p:nvPr/>
        </p:nvSpPr>
        <p:spPr>
          <a:xfrm>
            <a:off x="323528" y="4618002"/>
            <a:ext cx="8504123" cy="646331"/>
          </a:xfrm>
          <a:prstGeom prst="rect">
            <a:avLst/>
          </a:prstGeom>
        </p:spPr>
        <p:txBody>
          <a:bodyPr wrap="none">
            <a:spAutoFit/>
          </a:bodyPr>
          <a:lstStyle/>
          <a:p>
            <a:r>
              <a:rPr lang="en-US" sz="3600" dirty="0" smtClean="0">
                <a:latin typeface="Times New Roman" pitchFamily="18" charset="0"/>
                <a:cs typeface="Times New Roman" pitchFamily="18" charset="0"/>
              </a:rPr>
              <a:t>9:6 </a:t>
            </a:r>
            <a:r>
              <a:rPr lang="en-US" sz="3600" dirty="0">
                <a:latin typeface="Times New Roman" pitchFamily="18" charset="0"/>
                <a:cs typeface="Times New Roman" pitchFamily="18" charset="0"/>
              </a:rPr>
              <a:t>Givonim to Yehoshua and men </a:t>
            </a:r>
            <a:r>
              <a:rPr lang="en-US" sz="3600" dirty="0" smtClean="0">
                <a:latin typeface="Times New Roman" pitchFamily="18" charset="0"/>
                <a:cs typeface="Times New Roman" pitchFamily="18" charset="0"/>
              </a:rPr>
              <a:t>of Yisrael</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666491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130425"/>
            <a:ext cx="7772400" cy="1470025"/>
          </a:xfrm>
        </p:spPr>
        <p:txBody>
          <a:bodyPr>
            <a:normAutofit fontScale="90000"/>
          </a:bodyPr>
          <a:lstStyle/>
          <a:p>
            <a:pPr rtl="1"/>
            <a:r>
              <a:rPr lang="he-IL" sz="4000" dirty="0">
                <a:latin typeface="David" pitchFamily="34" charset="-79"/>
                <a:cs typeface="David" pitchFamily="34" charset="-79"/>
              </a:rPr>
              <a:t>אוּלַי בְּקִרְבִּי אַתָּה יוֹשֵׁב וְאֵיךְ אֶכְרׇת  לְךָ בְרִית</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Perhaps </a:t>
            </a:r>
            <a:r>
              <a:rPr lang="en-US" sz="3100" dirty="0">
                <a:solidFill>
                  <a:srgbClr val="0070C0"/>
                </a:solidFill>
              </a:rPr>
              <a:t>you dwell among us; how shall we make a covenant with you?</a:t>
            </a:r>
            <a:endParaRPr lang="en-US" sz="3600" dirty="0">
              <a:solidFill>
                <a:srgbClr val="0070C0"/>
              </a:solidFill>
            </a:endParaRPr>
          </a:p>
        </p:txBody>
      </p:sp>
      <p:sp>
        <p:nvSpPr>
          <p:cNvPr id="4" name="Rectangle 3"/>
          <p:cNvSpPr/>
          <p:nvPr/>
        </p:nvSpPr>
        <p:spPr>
          <a:xfrm>
            <a:off x="467544" y="4997152"/>
            <a:ext cx="8516177" cy="646331"/>
          </a:xfrm>
          <a:prstGeom prst="rect">
            <a:avLst/>
          </a:prstGeom>
        </p:spPr>
        <p:txBody>
          <a:bodyPr wrap="none">
            <a:spAutoFit/>
          </a:bodyPr>
          <a:lstStyle/>
          <a:p>
            <a:r>
              <a:rPr lang="en-US" sz="3600" dirty="0" smtClean="0">
                <a:latin typeface="Times New Roman" pitchFamily="18" charset="0"/>
                <a:cs typeface="Times New Roman" pitchFamily="18" charset="0"/>
              </a:rPr>
              <a:t>9:7 Men of Yisrael to the Chivites (Givonim)</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509303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196752"/>
            <a:ext cx="7772400" cy="1470025"/>
          </a:xfrm>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he-IL" sz="4000" dirty="0" smtClean="0">
                <a:latin typeface="David" pitchFamily="34" charset="-79"/>
                <a:cs typeface="David" pitchFamily="34" charset="-79"/>
              </a:rPr>
              <a:t>מֵאֶרֶץ </a:t>
            </a:r>
            <a:r>
              <a:rPr lang="he-IL" sz="4000" dirty="0">
                <a:latin typeface="David" pitchFamily="34" charset="-79"/>
                <a:cs typeface="David" pitchFamily="34" charset="-79"/>
              </a:rPr>
              <a:t>רְחוֹקָה מְאֹד בָּאוּ עֲבָדֶיךָ לְשֵׁם יְהֹוָה אֱלֹהֶיךָ כִּי שָׁמַעְנוּ שׇׁמְעוֹ וְאֵת כׇּל אֲשֶׁר עָשָׂה בְּמִצְרָיִם</a:t>
            </a:r>
            <a:r>
              <a:rPr lang="en-US" sz="4000" dirty="0" smtClean="0">
                <a:latin typeface="David" pitchFamily="34" charset="-79"/>
                <a:cs typeface="David" pitchFamily="34" charset="-79"/>
              </a:rPr>
              <a:t>. </a:t>
            </a:r>
            <a:r>
              <a:rPr lang="he-IL" sz="4000" dirty="0" smtClean="0">
                <a:latin typeface="David" pitchFamily="34" charset="-79"/>
                <a:cs typeface="David" pitchFamily="34" charset="-79"/>
              </a:rPr>
              <a:t>וְאֵת </a:t>
            </a:r>
            <a:r>
              <a:rPr lang="he-IL" sz="4000" dirty="0">
                <a:latin typeface="David" pitchFamily="34" charset="-79"/>
                <a:cs typeface="David" pitchFamily="34" charset="-79"/>
              </a:rPr>
              <a:t>כׇּל אֲשֶׁר עָשָׂה לִשְׁנֵי מַלְכֵי הָאֱמֹרִי אֲשֶׁר בְּעֵבֶר הַיַּרְדֵּן לְסִיחוֹן מֶלֶךְ חֶשְׁבּוֹן וּלְעוֹג מֶלֶךְ הַבָּשָׁן</a:t>
            </a:r>
            <a:r>
              <a:rPr lang="en-US" sz="4000" dirty="0" smtClean="0">
                <a:latin typeface="David" pitchFamily="34" charset="-79"/>
                <a:cs typeface="David" pitchFamily="34" charset="-79"/>
              </a:rPr>
              <a:t>...</a:t>
            </a:r>
            <a:br>
              <a:rPr lang="en-US" sz="4000" dirty="0" smtClean="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From </a:t>
            </a:r>
            <a:r>
              <a:rPr lang="en-US" sz="3100" dirty="0">
                <a:solidFill>
                  <a:srgbClr val="0070C0"/>
                </a:solidFill>
              </a:rPr>
              <a:t>a very far country your servants have come because of the name of Hashem your G-d. For we have heard His fame, and all that </a:t>
            </a:r>
            <a:r>
              <a:rPr lang="en-US" sz="3100" dirty="0" smtClean="0">
                <a:solidFill>
                  <a:srgbClr val="0070C0"/>
                </a:solidFill>
              </a:rPr>
              <a:t> He </a:t>
            </a:r>
            <a:r>
              <a:rPr lang="en-US" sz="3100" dirty="0">
                <a:solidFill>
                  <a:srgbClr val="0070C0"/>
                </a:solidFill>
              </a:rPr>
              <a:t>did in </a:t>
            </a:r>
            <a:r>
              <a:rPr lang="en-US" sz="3100" dirty="0" smtClean="0">
                <a:solidFill>
                  <a:srgbClr val="0070C0"/>
                </a:solidFill>
              </a:rPr>
              <a:t>Egypt, and </a:t>
            </a:r>
            <a:r>
              <a:rPr lang="en-US" sz="3100" dirty="0">
                <a:solidFill>
                  <a:srgbClr val="0070C0"/>
                </a:solidFill>
              </a:rPr>
              <a:t>all that He did to the two kings of the Amorites that were beyond the Jordan, to </a:t>
            </a:r>
            <a:r>
              <a:rPr lang="en-US" sz="3100" dirty="0" smtClean="0">
                <a:solidFill>
                  <a:srgbClr val="0070C0"/>
                </a:solidFill>
              </a:rPr>
              <a:t>Sichon </a:t>
            </a:r>
            <a:r>
              <a:rPr lang="en-US" sz="3100" dirty="0">
                <a:solidFill>
                  <a:srgbClr val="0070C0"/>
                </a:solidFill>
              </a:rPr>
              <a:t>king of </a:t>
            </a:r>
            <a:r>
              <a:rPr lang="en-US" sz="3100" dirty="0" smtClean="0">
                <a:solidFill>
                  <a:srgbClr val="0070C0"/>
                </a:solidFill>
              </a:rPr>
              <a:t>Heshbon</a:t>
            </a:r>
            <a:r>
              <a:rPr lang="en-US" sz="3100" dirty="0">
                <a:solidFill>
                  <a:srgbClr val="0070C0"/>
                </a:solidFill>
              </a:rPr>
              <a:t>, and to Og king of </a:t>
            </a:r>
            <a:r>
              <a:rPr lang="en-US" sz="3100" dirty="0" smtClean="0">
                <a:solidFill>
                  <a:srgbClr val="0070C0"/>
                </a:solidFill>
              </a:rPr>
              <a:t>Bashan...</a:t>
            </a:r>
            <a:r>
              <a:rPr lang="en-US" sz="4000" dirty="0"/>
              <a:t/>
            </a:r>
            <a:br>
              <a:rPr lang="en-US" sz="4000" dirty="0"/>
            </a:br>
            <a:endParaRPr lang="en-US" dirty="0"/>
          </a:p>
        </p:txBody>
      </p:sp>
      <p:sp>
        <p:nvSpPr>
          <p:cNvPr id="4" name="Rectangle 3"/>
          <p:cNvSpPr/>
          <p:nvPr/>
        </p:nvSpPr>
        <p:spPr>
          <a:xfrm>
            <a:off x="1907704" y="6093296"/>
            <a:ext cx="4904676" cy="646331"/>
          </a:xfrm>
          <a:prstGeom prst="rect">
            <a:avLst/>
          </a:prstGeom>
        </p:spPr>
        <p:txBody>
          <a:bodyPr wrap="none">
            <a:spAutoFit/>
          </a:bodyPr>
          <a:lstStyle/>
          <a:p>
            <a:r>
              <a:rPr lang="en-US" sz="3600" dirty="0" smtClean="0">
                <a:latin typeface="Times New Roman" pitchFamily="18" charset="0"/>
                <a:cs typeface="Times New Roman" pitchFamily="18" charset="0"/>
              </a:rPr>
              <a:t>9:9 Givonim to Yehoshua</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81754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he-IL" sz="4000" dirty="0" smtClean="0">
                <a:latin typeface="David" pitchFamily="34" charset="-79"/>
                <a:cs typeface="David" pitchFamily="34" charset="-79"/>
              </a:rPr>
              <a:t>וְעַתָּה </a:t>
            </a:r>
            <a:r>
              <a:rPr lang="he-IL" sz="4000" dirty="0">
                <a:latin typeface="David" pitchFamily="34" charset="-79"/>
                <a:cs typeface="David" pitchFamily="34" charset="-79"/>
              </a:rPr>
              <a:t>אֲרוּרִים אַתֶּם וְלֹא יִכָּרֵת מִכֶּם עֶבֶד וְחֹטְבֵי עֵצִים וְשֹׁאֲבֵי מַיִם לְבֵית אֱלֹהָי</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Now </a:t>
            </a:r>
            <a:r>
              <a:rPr lang="en-US" sz="3100" dirty="0">
                <a:solidFill>
                  <a:srgbClr val="0070C0"/>
                </a:solidFill>
              </a:rPr>
              <a:t>therefore you are cursed, and there shall never fail to be of you bondmen, both hewers of wood and drawers of water for the house of my G-d.</a:t>
            </a:r>
            <a:endParaRPr lang="en-US" dirty="0">
              <a:solidFill>
                <a:srgbClr val="0070C0"/>
              </a:solidFill>
            </a:endParaRPr>
          </a:p>
        </p:txBody>
      </p:sp>
      <p:sp>
        <p:nvSpPr>
          <p:cNvPr id="4" name="Rectangle 3"/>
          <p:cNvSpPr/>
          <p:nvPr/>
        </p:nvSpPr>
        <p:spPr>
          <a:xfrm>
            <a:off x="2195736" y="5157192"/>
            <a:ext cx="5135508" cy="646331"/>
          </a:xfrm>
          <a:prstGeom prst="rect">
            <a:avLst/>
          </a:prstGeom>
        </p:spPr>
        <p:txBody>
          <a:bodyPr wrap="none">
            <a:spAutoFit/>
          </a:bodyPr>
          <a:lstStyle/>
          <a:p>
            <a:r>
              <a:rPr lang="en-US" sz="3600" dirty="0" smtClean="0">
                <a:latin typeface="Times New Roman" pitchFamily="18" charset="0"/>
                <a:cs typeface="Times New Roman" pitchFamily="18" charset="0"/>
              </a:rPr>
              <a:t>9:23 Yehoshua to Givonim</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315879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964488" cy="1143000"/>
          </a:xfrm>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he-IL" sz="4000" dirty="0" smtClean="0">
                <a:latin typeface="David" pitchFamily="34" charset="-79"/>
                <a:cs typeface="David" pitchFamily="34" charset="-79"/>
              </a:rPr>
              <a:t>כִּי </a:t>
            </a:r>
            <a:r>
              <a:rPr lang="he-IL" sz="4000" dirty="0">
                <a:latin typeface="David" pitchFamily="34" charset="-79"/>
                <a:cs typeface="David" pitchFamily="34" charset="-79"/>
              </a:rPr>
              <a:t>הֻגֵּד הֻגַּד לַעֲבָדֶיךָ אֵת אֲשֶׁר צִוָּה יְהֹוָה אֱלֹהֶיךָ אֶת מֹשֶׁה עַבְדּוֹ לָתֵת לָכֶם אֶת כׇּל הָאָרֶץ וּלְהַשְׁמִיד אֶת כׇּל יֹשְׁבֵי הָאָרֶץ מִפְּנֵיכֶם וַנִּירָא מְאֹד לְנַפְשֹׁתֵינוּ מִפְּנֵיכֶם וַנַּעֲשֵׂה אֶת הַדָּבָר הַזֶּה</a:t>
            </a:r>
            <a:r>
              <a:rPr lang="en-US" sz="4000" dirty="0" smtClean="0">
                <a:latin typeface="David" pitchFamily="34" charset="-79"/>
                <a:cs typeface="David" pitchFamily="34" charset="-79"/>
              </a:rPr>
              <a:t>.</a:t>
            </a:r>
            <a:br>
              <a:rPr lang="en-US" sz="4000" dirty="0" smtClean="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Because </a:t>
            </a:r>
            <a:r>
              <a:rPr lang="en-US" sz="3100" dirty="0">
                <a:solidFill>
                  <a:srgbClr val="0070C0"/>
                </a:solidFill>
              </a:rPr>
              <a:t>it was certainly told to your servants how Hashem your G-d commanded His servant Moses to give you all the land and to destroy all the inhabitants of the land from before you; therefore we were very afraid for our lives because of you and have done this </a:t>
            </a:r>
            <a:r>
              <a:rPr lang="en-US" sz="3100" dirty="0" smtClean="0">
                <a:solidFill>
                  <a:srgbClr val="0070C0"/>
                </a:solidFill>
              </a:rPr>
              <a:t> thing.  </a:t>
            </a:r>
            <a:endParaRPr lang="en-US" sz="4900" dirty="0">
              <a:solidFill>
                <a:srgbClr val="0070C0"/>
              </a:solidFill>
            </a:endParaRPr>
          </a:p>
        </p:txBody>
      </p:sp>
      <p:sp>
        <p:nvSpPr>
          <p:cNvPr id="4" name="Rectangle 3"/>
          <p:cNvSpPr/>
          <p:nvPr/>
        </p:nvSpPr>
        <p:spPr>
          <a:xfrm>
            <a:off x="1907704" y="5894071"/>
            <a:ext cx="5135508" cy="646331"/>
          </a:xfrm>
          <a:prstGeom prst="rect">
            <a:avLst/>
          </a:prstGeom>
        </p:spPr>
        <p:txBody>
          <a:bodyPr wrap="none">
            <a:spAutoFit/>
          </a:bodyPr>
          <a:lstStyle/>
          <a:p>
            <a:r>
              <a:rPr lang="en-US" sz="3600" dirty="0" smtClean="0">
                <a:latin typeface="Times New Roman" pitchFamily="18" charset="0"/>
                <a:cs typeface="Times New Roman" pitchFamily="18" charset="0"/>
              </a:rPr>
              <a:t>9:24 Givonim to Yehoshua</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270919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לֹא יָמוּשׁ סֵפֶר הַתּוֹרָה הַזֶּה מִפִּיךָ וְהָגִיתָ בּוֹ יוֹמָם וָלַיְלָה לְמַעַן תִּשְׁמֹר לַעֲשׂוֹת כְּכׇל הַכָּתוּב בּוֹ כִּי אָז תַּצְלִיחַ אֶת דְּרָכֶךָ וְאָז תַּשְׂכִּיל</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This </a:t>
            </a:r>
            <a:r>
              <a:rPr lang="en-US" sz="3100" dirty="0">
                <a:solidFill>
                  <a:srgbClr val="0070C0"/>
                </a:solidFill>
              </a:rPr>
              <a:t>book of the law shall not </a:t>
            </a:r>
            <a:r>
              <a:rPr lang="en-US" sz="3100" dirty="0" smtClean="0">
                <a:solidFill>
                  <a:srgbClr val="0070C0"/>
                </a:solidFill>
              </a:rPr>
              <a:t>depart </a:t>
            </a:r>
            <a:r>
              <a:rPr lang="en-US" sz="3100" dirty="0">
                <a:solidFill>
                  <a:srgbClr val="0070C0"/>
                </a:solidFill>
              </a:rPr>
              <a:t>from your mouth, but you shall meditate on it day and night, that you may observe to do according to all that is written in it; for then you shall make your ways prosperous, and then you shall have good success.</a:t>
            </a:r>
            <a:endParaRPr lang="en-US" sz="3600" dirty="0">
              <a:solidFill>
                <a:srgbClr val="0070C0"/>
              </a:solidFill>
            </a:endParaRPr>
          </a:p>
        </p:txBody>
      </p:sp>
      <p:sp>
        <p:nvSpPr>
          <p:cNvPr id="5" name="Rectangle 4"/>
          <p:cNvSpPr/>
          <p:nvPr/>
        </p:nvSpPr>
        <p:spPr>
          <a:xfrm>
            <a:off x="2267744" y="5445223"/>
            <a:ext cx="4776436" cy="646331"/>
          </a:xfrm>
          <a:prstGeom prst="rect">
            <a:avLst/>
          </a:prstGeom>
        </p:spPr>
        <p:txBody>
          <a:bodyPr wrap="none">
            <a:spAutoFit/>
          </a:bodyPr>
          <a:lstStyle/>
          <a:p>
            <a:r>
              <a:rPr lang="en-US" sz="3600" dirty="0" smtClean="0">
                <a:latin typeface="Times New Roman" pitchFamily="18" charset="0"/>
                <a:cs typeface="Times New Roman" pitchFamily="18" charset="0"/>
              </a:rPr>
              <a:t>1:8 Hashem to Yehoshua</a:t>
            </a:r>
            <a:endParaRPr lang="en-US" sz="3600" dirty="0"/>
          </a:p>
        </p:txBody>
      </p:sp>
    </p:spTree>
    <p:extLst>
      <p:ext uri="{BB962C8B-B14F-4D97-AF65-F5344CB8AC3E}">
        <p14:creationId xmlns:p14="http://schemas.microsoft.com/office/powerpoint/2010/main" val="1557376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he-IL" sz="4000" dirty="0" smtClean="0">
                <a:latin typeface="David" pitchFamily="34" charset="-79"/>
                <a:cs typeface="David" pitchFamily="34" charset="-79"/>
              </a:rPr>
              <a:t>עֲלוּ </a:t>
            </a:r>
            <a:r>
              <a:rPr lang="he-IL" sz="4000" dirty="0">
                <a:latin typeface="David" pitchFamily="34" charset="-79"/>
                <a:cs typeface="David" pitchFamily="34" charset="-79"/>
              </a:rPr>
              <a:t>אֵלַי וְעִזְרֻנִי וְנַכֶּה אֶת גִּבְעוֹן כִּי הִשְׁלִימָה אֶת יְהוֹשֻׁעַ וְאֶת בְּנֵי יִשְׂרָאֵל</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Come </a:t>
            </a:r>
            <a:r>
              <a:rPr lang="en-US" sz="3100" dirty="0">
                <a:solidFill>
                  <a:srgbClr val="0070C0"/>
                </a:solidFill>
              </a:rPr>
              <a:t>up to me and help me, and let us smite Gibeon; for it has made peace with Joshua and with the Children of Israel.</a:t>
            </a:r>
            <a:endParaRPr lang="en-US" dirty="0">
              <a:solidFill>
                <a:srgbClr val="0070C0"/>
              </a:solidFill>
            </a:endParaRPr>
          </a:p>
        </p:txBody>
      </p:sp>
      <p:sp>
        <p:nvSpPr>
          <p:cNvPr id="4" name="Rectangle 3"/>
          <p:cNvSpPr/>
          <p:nvPr/>
        </p:nvSpPr>
        <p:spPr>
          <a:xfrm>
            <a:off x="1165357" y="3995678"/>
            <a:ext cx="7841570" cy="2862322"/>
          </a:xfrm>
          <a:prstGeom prst="rect">
            <a:avLst/>
          </a:prstGeom>
        </p:spPr>
        <p:txBody>
          <a:bodyPr wrap="none">
            <a:spAutoFit/>
          </a:bodyPr>
          <a:lstStyle/>
          <a:p>
            <a:r>
              <a:rPr lang="en-US" sz="3600" dirty="0" smtClean="0">
                <a:latin typeface="Times New Roman" pitchFamily="18" charset="0"/>
                <a:cs typeface="Times New Roman" pitchFamily="18" charset="0"/>
              </a:rPr>
              <a:t>10:4 Adoni-Tzedek </a:t>
            </a:r>
            <a:r>
              <a:rPr lang="en-US" sz="3600" dirty="0">
                <a:latin typeface="Times New Roman" pitchFamily="18" charset="0"/>
                <a:cs typeface="Times New Roman" pitchFamily="18" charset="0"/>
              </a:rPr>
              <a:t>king of </a:t>
            </a:r>
            <a:r>
              <a:rPr lang="en-US" sz="3600" dirty="0" smtClean="0">
                <a:latin typeface="Times New Roman" pitchFamily="18" charset="0"/>
                <a:cs typeface="Times New Roman" pitchFamily="18" charset="0"/>
              </a:rPr>
              <a:t>Yerushalayim</a:t>
            </a:r>
          </a:p>
          <a:p>
            <a:r>
              <a:rPr lang="en-US" sz="3600" dirty="0" smtClean="0">
                <a:latin typeface="Times New Roman" pitchFamily="18" charset="0"/>
                <a:cs typeface="Times New Roman" pitchFamily="18" charset="0"/>
              </a:rPr>
              <a:t>        to </a:t>
            </a:r>
            <a:r>
              <a:rPr lang="en-US" sz="3600" dirty="0">
                <a:latin typeface="Times New Roman" pitchFamily="18" charset="0"/>
                <a:cs typeface="Times New Roman" pitchFamily="18" charset="0"/>
              </a:rPr>
              <a:t>Hoham king of </a:t>
            </a:r>
            <a:r>
              <a:rPr lang="en-US" sz="3600" dirty="0" smtClean="0">
                <a:latin typeface="Times New Roman" pitchFamily="18" charset="0"/>
                <a:cs typeface="Times New Roman" pitchFamily="18" charset="0"/>
              </a:rPr>
              <a:t>Hevron</a:t>
            </a:r>
            <a:r>
              <a:rPr lang="en-US" sz="3600" dirty="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        to </a:t>
            </a:r>
            <a:r>
              <a:rPr lang="en-US" sz="3600" dirty="0">
                <a:latin typeface="Times New Roman" pitchFamily="18" charset="0"/>
                <a:cs typeface="Times New Roman" pitchFamily="18" charset="0"/>
              </a:rPr>
              <a:t>Piram king of </a:t>
            </a:r>
            <a:r>
              <a:rPr lang="en-US" sz="3600" dirty="0" smtClean="0">
                <a:latin typeface="Times New Roman" pitchFamily="18" charset="0"/>
                <a:cs typeface="Times New Roman" pitchFamily="18" charset="0"/>
              </a:rPr>
              <a:t>Yarmuth, </a:t>
            </a:r>
          </a:p>
          <a:p>
            <a:r>
              <a:rPr lang="en-US" sz="3600" dirty="0" smtClean="0">
                <a:latin typeface="Times New Roman" pitchFamily="18" charset="0"/>
                <a:cs typeface="Times New Roman" pitchFamily="18" charset="0"/>
              </a:rPr>
              <a:t>        to </a:t>
            </a:r>
            <a:r>
              <a:rPr lang="en-US" sz="3600" dirty="0">
                <a:latin typeface="Times New Roman" pitchFamily="18" charset="0"/>
                <a:cs typeface="Times New Roman" pitchFamily="18" charset="0"/>
              </a:rPr>
              <a:t>Yafia king of </a:t>
            </a:r>
            <a:r>
              <a:rPr lang="en-US" sz="3600" dirty="0" smtClean="0">
                <a:latin typeface="Times New Roman" pitchFamily="18" charset="0"/>
                <a:cs typeface="Times New Roman" pitchFamily="18" charset="0"/>
              </a:rPr>
              <a:t>Lachish and </a:t>
            </a:r>
          </a:p>
          <a:p>
            <a:r>
              <a:rPr lang="en-US" sz="3600" dirty="0" smtClean="0">
                <a:latin typeface="Times New Roman" pitchFamily="18" charset="0"/>
                <a:cs typeface="Times New Roman" pitchFamily="18" charset="0"/>
              </a:rPr>
              <a:t>        to </a:t>
            </a:r>
            <a:r>
              <a:rPr lang="en-US" sz="3600" dirty="0">
                <a:latin typeface="Times New Roman" pitchFamily="18" charset="0"/>
                <a:cs typeface="Times New Roman" pitchFamily="18" charset="0"/>
              </a:rPr>
              <a:t>Devir king of Eglon</a:t>
            </a:r>
          </a:p>
        </p:txBody>
      </p:sp>
    </p:spTree>
    <p:extLst>
      <p:ext uri="{BB962C8B-B14F-4D97-AF65-F5344CB8AC3E}">
        <p14:creationId xmlns:p14="http://schemas.microsoft.com/office/powerpoint/2010/main" val="520076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he-IL" sz="4000" dirty="0" smtClean="0">
                <a:latin typeface="David" pitchFamily="34" charset="-79"/>
                <a:cs typeface="David" pitchFamily="34" charset="-79"/>
              </a:rPr>
              <a:t>אַל </a:t>
            </a:r>
            <a:r>
              <a:rPr lang="he-IL" sz="4000" dirty="0">
                <a:latin typeface="David" pitchFamily="34" charset="-79"/>
                <a:cs typeface="David" pitchFamily="34" charset="-79"/>
              </a:rPr>
              <a:t>תֶּרֶף יָדֶיךָ מֵעֲבָדֶיךָ עֲלֵה אֵלֵינוּ מְהֵרָה וְהוֹשִׁיעָה לָּנוּ וְעׇזְרֵנוּ כִּי נִקְבְּצוּ אֵלֵינוּ כׇּל מַלְכֵי הָאֱמֹרִי יֹשְׁבֵי הָהָר</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Do </a:t>
            </a:r>
            <a:r>
              <a:rPr lang="en-US" sz="3100" dirty="0">
                <a:solidFill>
                  <a:srgbClr val="0070C0"/>
                </a:solidFill>
              </a:rPr>
              <a:t>not withdraw your hands from your servants; come up to us quickly and save us and help us, for all the kings of the Amorites that dwell in the hill country have gathered together against us.</a:t>
            </a:r>
            <a:endParaRPr lang="en-US" sz="4000" dirty="0">
              <a:solidFill>
                <a:srgbClr val="0070C0"/>
              </a:solidFill>
            </a:endParaRPr>
          </a:p>
        </p:txBody>
      </p:sp>
      <p:sp>
        <p:nvSpPr>
          <p:cNvPr id="4" name="Rectangle 3"/>
          <p:cNvSpPr/>
          <p:nvPr/>
        </p:nvSpPr>
        <p:spPr>
          <a:xfrm>
            <a:off x="1187624" y="5207525"/>
            <a:ext cx="6828280" cy="646331"/>
          </a:xfrm>
          <a:prstGeom prst="rect">
            <a:avLst/>
          </a:prstGeom>
        </p:spPr>
        <p:txBody>
          <a:bodyPr wrap="none">
            <a:spAutoFit/>
          </a:bodyPr>
          <a:lstStyle/>
          <a:p>
            <a:r>
              <a:rPr lang="en-US" sz="3600" dirty="0" smtClean="0">
                <a:latin typeface="Times New Roman" pitchFamily="18" charset="0"/>
                <a:cs typeface="Times New Roman" pitchFamily="18" charset="0"/>
              </a:rPr>
              <a:t>10:6 Men of Givonim to Yehoshua</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629847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אַל תִּירָא מֵהֶם כִּי בְיָדְךָ נְתַתִּים לֹא יַעֲמֹד אִישׁ מֵהֶם </a:t>
            </a:r>
            <a:r>
              <a:rPr lang="he-IL" sz="4000" dirty="0" smtClean="0">
                <a:latin typeface="David" pitchFamily="34" charset="-79"/>
                <a:cs typeface="David" pitchFamily="34" charset="-79"/>
              </a:rPr>
              <a:t>בְּפָנֶיךָ</a:t>
            </a:r>
            <a:r>
              <a:rPr lang="en-US" sz="4000" dirty="0" smtClean="0">
                <a:latin typeface="David" pitchFamily="34" charset="-79"/>
                <a:cs typeface="David" pitchFamily="34" charset="-79"/>
              </a:rPr>
              <a:t>.</a:t>
            </a:r>
            <a:r>
              <a:rPr lang="en-US" sz="4000" dirty="0">
                <a:latin typeface="David" pitchFamily="34" charset="-79"/>
                <a:cs typeface="David" pitchFamily="34" charset="-79"/>
              </a:rPr>
              <a:t/>
            </a:r>
            <a:br>
              <a:rPr lang="en-US" sz="4000" dirty="0">
                <a:latin typeface="David" pitchFamily="34" charset="-79"/>
                <a:cs typeface="David" pitchFamily="34" charset="-79"/>
              </a:rPr>
            </a:br>
            <a:r>
              <a:rPr lang="en-US" sz="4000" dirty="0">
                <a:latin typeface="David" pitchFamily="34" charset="-79"/>
                <a:cs typeface="David" pitchFamily="34" charset="-79"/>
              </a:rPr>
              <a:t/>
            </a:r>
            <a:br>
              <a:rPr lang="en-US" sz="4000" dirty="0">
                <a:latin typeface="David" pitchFamily="34" charset="-79"/>
                <a:cs typeface="David" pitchFamily="34" charset="-79"/>
              </a:rPr>
            </a:br>
            <a:r>
              <a:rPr lang="en-US" sz="3600" dirty="0" smtClean="0">
                <a:solidFill>
                  <a:srgbClr val="0070C0"/>
                </a:solidFill>
              </a:rPr>
              <a:t>Do </a:t>
            </a:r>
            <a:r>
              <a:rPr lang="en-US" sz="3600" dirty="0">
                <a:solidFill>
                  <a:srgbClr val="0070C0"/>
                </a:solidFill>
              </a:rPr>
              <a:t>not fear them, for I have delivered them into your hand; no man of them shall stand against you.</a:t>
            </a:r>
            <a:endParaRPr lang="en-US" dirty="0">
              <a:solidFill>
                <a:srgbClr val="0070C0"/>
              </a:solidFill>
            </a:endParaRPr>
          </a:p>
        </p:txBody>
      </p:sp>
      <p:sp>
        <p:nvSpPr>
          <p:cNvPr id="4" name="Rectangle 3"/>
          <p:cNvSpPr/>
          <p:nvPr/>
        </p:nvSpPr>
        <p:spPr>
          <a:xfrm>
            <a:off x="1835696" y="4865036"/>
            <a:ext cx="5007268" cy="646331"/>
          </a:xfrm>
          <a:prstGeom prst="rect">
            <a:avLst/>
          </a:prstGeom>
        </p:spPr>
        <p:txBody>
          <a:bodyPr wrap="none">
            <a:spAutoFit/>
          </a:bodyPr>
          <a:lstStyle/>
          <a:p>
            <a:r>
              <a:rPr lang="en-US" sz="3600" dirty="0" smtClean="0">
                <a:latin typeface="Times New Roman" pitchFamily="18" charset="0"/>
                <a:cs typeface="Times New Roman" pitchFamily="18" charset="0"/>
              </a:rPr>
              <a:t>10:8 Hashem to Yehoshua</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601131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74638"/>
            <a:ext cx="6984776" cy="1143000"/>
          </a:xfrm>
        </p:spPr>
        <p:txBody>
          <a:bodyPr>
            <a:normAutofit fontScale="90000"/>
          </a:bodyPr>
          <a:lstStyle/>
          <a:p>
            <a:pPr rtl="1"/>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he-IL" sz="4000" dirty="0" smtClean="0">
                <a:latin typeface="David" pitchFamily="34" charset="-79"/>
                <a:cs typeface="David" pitchFamily="34" charset="-79"/>
              </a:rPr>
              <a:t>שֶׁמֶשׁ בְּגִבְעוֹן דּוֹם וְיָרֵחַ בְּעֵמֶק אַיָּלוֹן</a:t>
            </a:r>
            <a:r>
              <a:rPr lang="en-US" sz="4000" dirty="0" smtClean="0">
                <a:latin typeface="David" pitchFamily="34" charset="-79"/>
                <a:cs typeface="David" pitchFamily="34" charset="-79"/>
              </a:rPr>
              <a:t>.</a:t>
            </a:r>
            <a:br>
              <a:rPr lang="en-US" sz="4000" dirty="0" smtClean="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Sun, stand still in Gibeon; and Moon, in the valley of Ayalon.</a:t>
            </a:r>
            <a:endParaRPr lang="en-US" dirty="0">
              <a:solidFill>
                <a:srgbClr val="0070C0"/>
              </a:solidFill>
            </a:endParaRPr>
          </a:p>
        </p:txBody>
      </p:sp>
      <p:sp>
        <p:nvSpPr>
          <p:cNvPr id="5" name="Rectangle 4"/>
          <p:cNvSpPr/>
          <p:nvPr/>
        </p:nvSpPr>
        <p:spPr>
          <a:xfrm>
            <a:off x="189331" y="4869160"/>
            <a:ext cx="8927316" cy="646331"/>
          </a:xfrm>
          <a:prstGeom prst="rect">
            <a:avLst/>
          </a:prstGeom>
        </p:spPr>
        <p:txBody>
          <a:bodyPr wrap="none">
            <a:spAutoFit/>
          </a:bodyPr>
          <a:lstStyle/>
          <a:p>
            <a:r>
              <a:rPr lang="en-US" sz="3600" dirty="0" smtClean="0">
                <a:latin typeface="Times New Roman" pitchFamily="18" charset="0"/>
                <a:cs typeface="Times New Roman" pitchFamily="18" charset="0"/>
              </a:rPr>
              <a:t>10:12 Yehoshua to Hashem before Bnei Yisrael</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388286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992888" cy="1143000"/>
          </a:xfrm>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a:t/>
            </a:r>
            <a:br>
              <a:rPr lang="en-US" dirty="0"/>
            </a:br>
            <a:r>
              <a:rPr lang="he-IL" sz="4000" dirty="0" smtClean="0">
                <a:latin typeface="David" pitchFamily="34" charset="-79"/>
                <a:cs typeface="David" pitchFamily="34" charset="-79"/>
              </a:rPr>
              <a:t>אַל </a:t>
            </a:r>
            <a:r>
              <a:rPr lang="he-IL" sz="4000" dirty="0">
                <a:latin typeface="David" pitchFamily="34" charset="-79"/>
                <a:cs typeface="David" pitchFamily="34" charset="-79"/>
              </a:rPr>
              <a:t>תִּירְאוּ וְאַל תֵּחָתּוּ חִזְקוּ וְאִמְצוּ כִּי כָכָה יַעֲשֶׂה יְהֹוָה לְכׇל אֹיְבֵיכֶם אֲשֶׁר אַתֶּם נִלְחָמִים אוֹתָם</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Fear </a:t>
            </a:r>
            <a:r>
              <a:rPr lang="en-US" sz="3100" dirty="0">
                <a:solidFill>
                  <a:srgbClr val="0070C0"/>
                </a:solidFill>
              </a:rPr>
              <a:t>not; do not be dismayed. Be strong and of good courage, for thus shall Hashem do to all your enemies against whom you fight.</a:t>
            </a:r>
            <a:endParaRPr lang="en-US" sz="4000" dirty="0">
              <a:solidFill>
                <a:srgbClr val="0070C0"/>
              </a:solidFill>
            </a:endParaRPr>
          </a:p>
        </p:txBody>
      </p:sp>
      <p:sp>
        <p:nvSpPr>
          <p:cNvPr id="4" name="Rectangle 3"/>
          <p:cNvSpPr/>
          <p:nvPr/>
        </p:nvSpPr>
        <p:spPr>
          <a:xfrm>
            <a:off x="971600" y="5013176"/>
            <a:ext cx="7065524" cy="1200329"/>
          </a:xfrm>
          <a:prstGeom prst="rect">
            <a:avLst/>
          </a:prstGeom>
        </p:spPr>
        <p:txBody>
          <a:bodyPr wrap="none">
            <a:spAutoFit/>
          </a:bodyPr>
          <a:lstStyle/>
          <a:p>
            <a:r>
              <a:rPr lang="en-US" sz="3600" dirty="0" smtClean="0">
                <a:latin typeface="Times New Roman" pitchFamily="18" charset="0"/>
                <a:cs typeface="+mj-cs"/>
              </a:rPr>
              <a:t>10:25 Yehoshua to </a:t>
            </a:r>
            <a:r>
              <a:rPr lang="he-IL" sz="3600" dirty="0">
                <a:cs typeface="+mj-cs"/>
              </a:rPr>
              <a:t>קְצִינֵי אַנְשֵׁי הַמִּלְחָמָה </a:t>
            </a:r>
            <a:r>
              <a:rPr lang="en-US" sz="3600" dirty="0" smtClean="0">
                <a:cs typeface="+mj-cs"/>
              </a:rPr>
              <a:t> </a:t>
            </a:r>
            <a:endParaRPr lang="en-US" sz="3600" dirty="0">
              <a:cs typeface="+mj-cs"/>
            </a:endParaRPr>
          </a:p>
          <a:p>
            <a:r>
              <a:rPr lang="en-US" sz="3600" dirty="0" smtClean="0">
                <a:latin typeface="Times New Roman" pitchFamily="18" charset="0"/>
                <a:cs typeface="+mj-cs"/>
              </a:rPr>
              <a:t>          the officers of the men of war</a:t>
            </a:r>
            <a:endParaRPr lang="en-US" sz="3600" dirty="0">
              <a:latin typeface="Times New Roman" pitchFamily="18" charset="0"/>
              <a:cs typeface="+mj-cs"/>
            </a:endParaRPr>
          </a:p>
        </p:txBody>
      </p:sp>
    </p:spTree>
    <p:extLst>
      <p:ext uri="{BB962C8B-B14F-4D97-AF65-F5344CB8AC3E}">
        <p14:creationId xmlns:p14="http://schemas.microsoft.com/office/powerpoint/2010/main" val="3522371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אַל תִּירָא מִפְּנֵיהֶם כִּי מָחָר כָּעֵת הַזֹּאת אָנֹכִי נֹתֵן אֶת כֻּלָּם חֲלָלִים לִפְנֵי יִשְׂרָאֵל אֶת סוּסֵיהֶם תְּעַקֵּר וְאֶת מַרְכְּבֹתֵיהֶם תִּשְׂרֹף בָּאֵשׁ</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Do </a:t>
            </a:r>
            <a:r>
              <a:rPr lang="en-US" sz="3100" dirty="0">
                <a:solidFill>
                  <a:srgbClr val="0070C0"/>
                </a:solidFill>
              </a:rPr>
              <a:t>not be afraid because of them, for tomorrow at this time I will deliver them up all slain before Israel; you shall hamstring their horses and burn their chariots with fire.</a:t>
            </a:r>
            <a:endParaRPr lang="en-US" dirty="0">
              <a:solidFill>
                <a:srgbClr val="0070C0"/>
              </a:solidFill>
            </a:endParaRPr>
          </a:p>
        </p:txBody>
      </p:sp>
      <p:sp>
        <p:nvSpPr>
          <p:cNvPr id="5" name="Rectangle 4"/>
          <p:cNvSpPr/>
          <p:nvPr/>
        </p:nvSpPr>
        <p:spPr>
          <a:xfrm>
            <a:off x="1907704" y="5373215"/>
            <a:ext cx="4990149" cy="646331"/>
          </a:xfrm>
          <a:prstGeom prst="rect">
            <a:avLst/>
          </a:prstGeom>
        </p:spPr>
        <p:txBody>
          <a:bodyPr wrap="none">
            <a:spAutoFit/>
          </a:bodyPr>
          <a:lstStyle/>
          <a:p>
            <a:r>
              <a:rPr lang="en-US" sz="3600" dirty="0" smtClean="0">
                <a:latin typeface="Times New Roman" pitchFamily="18" charset="0"/>
                <a:cs typeface="Times New Roman" pitchFamily="18" charset="0"/>
              </a:rPr>
              <a:t>11:6 Hashem to Yehoshua</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85327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he-IL" sz="4000" dirty="0" smtClean="0">
                <a:latin typeface="David" pitchFamily="34" charset="-79"/>
                <a:cs typeface="David" pitchFamily="34" charset="-79"/>
              </a:rPr>
              <a:t>אַתָּה </a:t>
            </a:r>
            <a:r>
              <a:rPr lang="he-IL" sz="4000" dirty="0">
                <a:latin typeface="David" pitchFamily="34" charset="-79"/>
                <a:cs typeface="David" pitchFamily="34" charset="-79"/>
              </a:rPr>
              <a:t>זָקַנְתָּה בָּאתָ בַיָּמִים וְהָאָרֶץ נִשְׁאֲרָה הַרְבֵּה מְאֹד </a:t>
            </a:r>
            <a:r>
              <a:rPr lang="he-IL" sz="4000" dirty="0" smtClean="0">
                <a:latin typeface="David" pitchFamily="34" charset="-79"/>
                <a:cs typeface="David" pitchFamily="34" charset="-79"/>
              </a:rPr>
              <a:t>לְרִשְׁתָּהּ</a:t>
            </a:r>
            <a:r>
              <a:rPr lang="en-US" sz="4000" dirty="0" smtClean="0">
                <a:latin typeface="David" pitchFamily="34" charset="-79"/>
                <a:cs typeface="David" pitchFamily="34" charset="-79"/>
              </a:rPr>
              <a:t> ... </a:t>
            </a:r>
            <a:r>
              <a:rPr lang="he-IL" sz="4000" dirty="0" smtClean="0">
                <a:latin typeface="David" pitchFamily="34" charset="-79"/>
                <a:cs typeface="David" pitchFamily="34" charset="-79"/>
              </a:rPr>
              <a:t>אָנֹכִי </a:t>
            </a:r>
            <a:r>
              <a:rPr lang="he-IL" sz="4000" dirty="0">
                <a:latin typeface="David" pitchFamily="34" charset="-79"/>
                <a:cs typeface="David" pitchFamily="34" charset="-79"/>
              </a:rPr>
              <a:t>אוֹרִישֵׁם מִפְּנֵי בְּנֵי יִשְׂרָאֵל רַק הַפִּלֶהָ לְיִשְׂרָאֵל בְּנַחֲלָה כַּאֲשֶׁר צִוִּיתִיךָ</a:t>
            </a:r>
            <a:r>
              <a:rPr lang="en-US" sz="4000" dirty="0">
                <a:latin typeface="David" pitchFamily="34" charset="-79"/>
                <a:cs typeface="David" pitchFamily="34" charset="-79"/>
              </a:rPr>
              <a:t>…</a:t>
            </a:r>
            <a:br>
              <a:rPr lang="en-US" sz="4000" dirty="0">
                <a:latin typeface="David" pitchFamily="34" charset="-79"/>
                <a:cs typeface="David" pitchFamily="34" charset="-79"/>
              </a:rPr>
            </a:br>
            <a:r>
              <a:rPr lang="he-IL" sz="4000" dirty="0">
                <a:latin typeface="David" pitchFamily="34" charset="-79"/>
                <a:cs typeface="David" pitchFamily="34" charset="-79"/>
              </a:rPr>
              <a:t>וְעַתָּה חַלֵּק אֶת הָאָרֶץ הַזֹּאת בְּנַחֲלָה לְתִשְׁעַת הַשְּׁבָטִים וַחֲצִי הַשֵּׁבֶט הַמְנַשֶּׁה</a:t>
            </a:r>
            <a:r>
              <a:rPr lang="en-US" sz="4000" dirty="0" smtClean="0">
                <a:latin typeface="David" pitchFamily="34" charset="-79"/>
                <a:cs typeface="David" pitchFamily="34" charset="-79"/>
              </a:rPr>
              <a:t>.</a:t>
            </a:r>
            <a:br>
              <a:rPr lang="en-US" sz="4000" dirty="0" smtClean="0">
                <a:latin typeface="David" pitchFamily="34" charset="-79"/>
                <a:cs typeface="David" pitchFamily="34" charset="-79"/>
              </a:rPr>
            </a:br>
            <a:endParaRPr lang="en-US" dirty="0">
              <a:latin typeface="David" pitchFamily="34" charset="-79"/>
              <a:cs typeface="David" pitchFamily="34" charset="-79"/>
            </a:endParaRPr>
          </a:p>
        </p:txBody>
      </p:sp>
      <p:sp>
        <p:nvSpPr>
          <p:cNvPr id="3" name="Content Placeholder 2"/>
          <p:cNvSpPr>
            <a:spLocks noGrp="1"/>
          </p:cNvSpPr>
          <p:nvPr>
            <p:ph idx="1"/>
          </p:nvPr>
        </p:nvSpPr>
        <p:spPr>
          <a:xfrm>
            <a:off x="467544" y="1556792"/>
            <a:ext cx="8229600" cy="4525963"/>
          </a:xfrm>
        </p:spPr>
        <p:txBody>
          <a:bodyPr>
            <a:normAutofit fontScale="92500" lnSpcReduction="10000"/>
          </a:bodyPr>
          <a:lstStyle/>
          <a:p>
            <a:endParaRPr lang="en-US" dirty="0" smtClean="0"/>
          </a:p>
          <a:p>
            <a:endParaRPr lang="en-US" dirty="0"/>
          </a:p>
          <a:p>
            <a:pPr marL="0" indent="0">
              <a:buNone/>
            </a:pPr>
            <a:endParaRPr lang="en-US" sz="3000" dirty="0" smtClean="0">
              <a:solidFill>
                <a:srgbClr val="0070C0"/>
              </a:solidFill>
            </a:endParaRPr>
          </a:p>
          <a:p>
            <a:pPr marL="0" indent="0">
              <a:buNone/>
            </a:pPr>
            <a:r>
              <a:rPr lang="en-US" sz="3000" dirty="0" smtClean="0">
                <a:solidFill>
                  <a:srgbClr val="0070C0"/>
                </a:solidFill>
              </a:rPr>
              <a:t>You </a:t>
            </a:r>
            <a:r>
              <a:rPr lang="en-US" sz="3000" dirty="0">
                <a:solidFill>
                  <a:srgbClr val="0070C0"/>
                </a:solidFill>
              </a:rPr>
              <a:t>are old and advanced in years, and there remains yet very much land to be </a:t>
            </a:r>
            <a:r>
              <a:rPr lang="en-US" sz="3000" dirty="0" smtClean="0">
                <a:solidFill>
                  <a:srgbClr val="0070C0"/>
                </a:solidFill>
              </a:rPr>
              <a:t>possessed…</a:t>
            </a:r>
            <a:endParaRPr lang="en-US" sz="3000" dirty="0">
              <a:solidFill>
                <a:srgbClr val="0070C0"/>
              </a:solidFill>
            </a:endParaRPr>
          </a:p>
          <a:p>
            <a:pPr marL="0" indent="0">
              <a:buNone/>
            </a:pPr>
            <a:r>
              <a:rPr lang="en-US" sz="3000" dirty="0">
                <a:solidFill>
                  <a:srgbClr val="0070C0"/>
                </a:solidFill>
              </a:rPr>
              <a:t>I will drive them out from before the Children of Israel; only allot it to Israel for an inheritance, as I have commanded </a:t>
            </a:r>
            <a:r>
              <a:rPr lang="en-US" sz="3000" dirty="0" smtClean="0">
                <a:solidFill>
                  <a:srgbClr val="0070C0"/>
                </a:solidFill>
              </a:rPr>
              <a:t>you…</a:t>
            </a:r>
            <a:endParaRPr lang="en-US" sz="3000" dirty="0">
              <a:solidFill>
                <a:srgbClr val="0070C0"/>
              </a:solidFill>
            </a:endParaRPr>
          </a:p>
          <a:p>
            <a:pPr marL="0" indent="0">
              <a:buNone/>
            </a:pPr>
            <a:r>
              <a:rPr lang="en-US" sz="3000" dirty="0">
                <a:solidFill>
                  <a:srgbClr val="0070C0"/>
                </a:solidFill>
              </a:rPr>
              <a:t>Now therefore divide this land for an inheritance to the nine tribes and the half-tribe of Manasseh.</a:t>
            </a:r>
          </a:p>
        </p:txBody>
      </p:sp>
      <p:sp>
        <p:nvSpPr>
          <p:cNvPr id="4" name="Rectangle 3"/>
          <p:cNvSpPr/>
          <p:nvPr/>
        </p:nvSpPr>
        <p:spPr>
          <a:xfrm>
            <a:off x="1669976" y="6203316"/>
            <a:ext cx="5699765" cy="646331"/>
          </a:xfrm>
          <a:prstGeom prst="rect">
            <a:avLst/>
          </a:prstGeom>
        </p:spPr>
        <p:txBody>
          <a:bodyPr wrap="none">
            <a:spAutoFit/>
          </a:bodyPr>
          <a:lstStyle/>
          <a:p>
            <a:r>
              <a:rPr lang="en-US" sz="3600" dirty="0" smtClean="0">
                <a:latin typeface="Times New Roman" pitchFamily="18" charset="0"/>
                <a:cs typeface="Times New Roman" pitchFamily="18" charset="0"/>
              </a:rPr>
              <a:t>13:1,6,7 Hashem to Yehoshua</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145538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וְעַתָּה תְּנָה לִּי אֶת הָהָר הַזֶּה אֲשֶׁר דִּבֶּר יְהֹוָה בַּיּוֹם הַהוּא כִּי אַתָּה שָׁמַעְתָּ בַיּוֹם הַהוּא כִּי עֲנָקִים שָׁם וְעָרִים גְּדֹלוֹת בְּצֻרוֹת אוּלַי יְהֹוָה אוֹתִי וְהוֹרַשְׁתִּים כַּאֲשֶׁר דִּבֶּר יְהֹוָה</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Now </a:t>
            </a:r>
            <a:r>
              <a:rPr lang="en-US" sz="3100" dirty="0">
                <a:solidFill>
                  <a:srgbClr val="0070C0"/>
                </a:solidFill>
              </a:rPr>
              <a:t>therefore give me this mountain of which Hashem spoke on that day; for you heard on that day how the Anakim were there, and great and fortified cities. It may be that Hashem will be with me, and I shall drive them out, as Hashem spoke.</a:t>
            </a:r>
            <a:endParaRPr lang="en-US" dirty="0">
              <a:solidFill>
                <a:srgbClr val="0070C0"/>
              </a:solidFill>
            </a:endParaRPr>
          </a:p>
        </p:txBody>
      </p:sp>
      <p:sp>
        <p:nvSpPr>
          <p:cNvPr id="4" name="Rectangle 3"/>
          <p:cNvSpPr/>
          <p:nvPr/>
        </p:nvSpPr>
        <p:spPr>
          <a:xfrm>
            <a:off x="2294035" y="5805264"/>
            <a:ext cx="4802084" cy="646331"/>
          </a:xfrm>
          <a:prstGeom prst="rect">
            <a:avLst/>
          </a:prstGeom>
        </p:spPr>
        <p:txBody>
          <a:bodyPr wrap="none">
            <a:spAutoFit/>
          </a:bodyPr>
          <a:lstStyle/>
          <a:p>
            <a:r>
              <a:rPr lang="en-US" sz="3600" dirty="0" smtClean="0">
                <a:latin typeface="Times New Roman" pitchFamily="18" charset="0"/>
                <a:cs typeface="Times New Roman" pitchFamily="18" charset="0"/>
              </a:rPr>
              <a:t>14:12 Calev to Yehoshua</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279882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אֲשֶׁר יַכֶּה אֶת קִרְיַת סֵפֶר וּלְכָדָהּ וְנָתַתִּי לוֹ אֶת עַכְסָה בִתִּי לְאִשָּׁה</a:t>
            </a:r>
            <a:r>
              <a:rPr lang="en-US" sz="4000" dirty="0" smtClean="0">
                <a:latin typeface="David" pitchFamily="34" charset="-79"/>
                <a:cs typeface="David" pitchFamily="34" charset="-79"/>
              </a:rPr>
              <a:t>.</a:t>
            </a:r>
            <a:br>
              <a:rPr lang="en-US" sz="4000" dirty="0" smtClean="0">
                <a:latin typeface="David" pitchFamily="34" charset="-79"/>
                <a:cs typeface="David" pitchFamily="34" charset="-79"/>
              </a:rPr>
            </a:br>
            <a:r>
              <a:rPr lang="en-US" sz="4000" dirty="0">
                <a:latin typeface="David" pitchFamily="34" charset="-79"/>
                <a:cs typeface="David" pitchFamily="34" charset="-79"/>
              </a:rPr>
              <a:t/>
            </a:r>
            <a:br>
              <a:rPr lang="en-US" sz="4000" dirty="0">
                <a:latin typeface="David" pitchFamily="34" charset="-79"/>
                <a:cs typeface="David" pitchFamily="34" charset="-79"/>
              </a:rPr>
            </a:br>
            <a:r>
              <a:rPr lang="en-US" sz="3100" dirty="0">
                <a:solidFill>
                  <a:srgbClr val="0070C0"/>
                </a:solidFill>
              </a:rPr>
              <a:t>He that smites </a:t>
            </a:r>
            <a:r>
              <a:rPr lang="en-US" sz="3100" dirty="0" smtClean="0">
                <a:solidFill>
                  <a:srgbClr val="0070C0"/>
                </a:solidFill>
              </a:rPr>
              <a:t>Kiryat Sefer </a:t>
            </a:r>
            <a:r>
              <a:rPr lang="en-US" sz="3100" dirty="0">
                <a:solidFill>
                  <a:srgbClr val="0070C0"/>
                </a:solidFill>
              </a:rPr>
              <a:t>and takes it, to him will I give Achsah my daughter to wife.</a:t>
            </a:r>
            <a:endParaRPr lang="en-US" sz="4000" dirty="0">
              <a:solidFill>
                <a:srgbClr val="0070C0"/>
              </a:solidFill>
            </a:endParaRPr>
          </a:p>
        </p:txBody>
      </p:sp>
      <p:sp>
        <p:nvSpPr>
          <p:cNvPr id="4" name="Rectangle 3"/>
          <p:cNvSpPr/>
          <p:nvPr/>
        </p:nvSpPr>
        <p:spPr>
          <a:xfrm>
            <a:off x="467544" y="5229200"/>
            <a:ext cx="8541826" cy="646331"/>
          </a:xfrm>
          <a:prstGeom prst="rect">
            <a:avLst/>
          </a:prstGeom>
        </p:spPr>
        <p:txBody>
          <a:bodyPr wrap="none">
            <a:spAutoFit/>
          </a:bodyPr>
          <a:lstStyle/>
          <a:p>
            <a:r>
              <a:rPr lang="en-US" sz="3600" dirty="0" smtClean="0">
                <a:latin typeface="Times New Roman" pitchFamily="18" charset="0"/>
                <a:cs typeface="Times New Roman" pitchFamily="18" charset="0"/>
              </a:rPr>
              <a:t>15:16 Calev announced (before Bnei Yisrael)</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208398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יְהֹוָה צִוָּה אֶת מֹשֶׁה לָתֶת לָנוּ נַחֲלָה בְּתוֹךְ </a:t>
            </a:r>
            <a:r>
              <a:rPr lang="he-IL" sz="4000" dirty="0" smtClean="0">
                <a:latin typeface="David" pitchFamily="34" charset="-79"/>
                <a:cs typeface="David" pitchFamily="34" charset="-79"/>
              </a:rPr>
              <a:t>אַחֵינוּ</a:t>
            </a:r>
            <a:r>
              <a:rPr lang="en-US" sz="4000" dirty="0" smtClean="0">
                <a:latin typeface="David" pitchFamily="34" charset="-79"/>
                <a:cs typeface="David" pitchFamily="34" charset="-79"/>
              </a:rPr>
              <a:t>...</a:t>
            </a:r>
            <a:br>
              <a:rPr lang="en-US" sz="4000" dirty="0" smtClean="0">
                <a:latin typeface="David" pitchFamily="34" charset="-79"/>
                <a:cs typeface="David" pitchFamily="34" charset="-79"/>
              </a:rPr>
            </a:br>
            <a:r>
              <a:rPr lang="en-US" sz="4000" dirty="0">
                <a:latin typeface="David" pitchFamily="34" charset="-79"/>
                <a:cs typeface="David" pitchFamily="34" charset="-79"/>
              </a:rPr>
              <a:t/>
            </a:r>
            <a:br>
              <a:rPr lang="en-US" sz="4000" dirty="0">
                <a:latin typeface="David" pitchFamily="34" charset="-79"/>
                <a:cs typeface="David" pitchFamily="34" charset="-79"/>
              </a:rPr>
            </a:br>
            <a:r>
              <a:rPr lang="en-US" sz="3100" dirty="0">
                <a:solidFill>
                  <a:srgbClr val="0070C0"/>
                </a:solidFill>
              </a:rPr>
              <a:t>Hashem commanded Moses to give us </a:t>
            </a:r>
            <a:r>
              <a:rPr lang="en-US" sz="3100" dirty="0" smtClean="0">
                <a:solidFill>
                  <a:srgbClr val="0070C0"/>
                </a:solidFill>
              </a:rPr>
              <a:t>an </a:t>
            </a:r>
            <a:r>
              <a:rPr lang="en-US" sz="3100" dirty="0">
                <a:solidFill>
                  <a:srgbClr val="0070C0"/>
                </a:solidFill>
              </a:rPr>
              <a:t>inheritance among our </a:t>
            </a:r>
            <a:r>
              <a:rPr lang="en-US" sz="3100" dirty="0" smtClean="0">
                <a:solidFill>
                  <a:srgbClr val="0070C0"/>
                </a:solidFill>
              </a:rPr>
              <a:t>brethren…</a:t>
            </a:r>
            <a:endParaRPr lang="en-US" sz="3600" dirty="0">
              <a:solidFill>
                <a:srgbClr val="0070C0"/>
              </a:solidFill>
            </a:endParaRPr>
          </a:p>
        </p:txBody>
      </p:sp>
      <p:sp>
        <p:nvSpPr>
          <p:cNvPr id="4" name="Rectangle 3"/>
          <p:cNvSpPr/>
          <p:nvPr/>
        </p:nvSpPr>
        <p:spPr>
          <a:xfrm>
            <a:off x="1403648" y="4653136"/>
            <a:ext cx="6302495" cy="1754326"/>
          </a:xfrm>
          <a:prstGeom prst="rect">
            <a:avLst/>
          </a:prstGeom>
        </p:spPr>
        <p:txBody>
          <a:bodyPr wrap="none">
            <a:spAutoFit/>
          </a:bodyPr>
          <a:lstStyle/>
          <a:p>
            <a:r>
              <a:rPr lang="en-US" sz="3600" dirty="0" smtClean="0">
                <a:latin typeface="Times New Roman" pitchFamily="18" charset="0"/>
                <a:cs typeface="Times New Roman" pitchFamily="18" charset="0"/>
              </a:rPr>
              <a:t>17:4 Daughters </a:t>
            </a:r>
            <a:r>
              <a:rPr lang="en-US" sz="3600" dirty="0">
                <a:latin typeface="Times New Roman" pitchFamily="18" charset="0"/>
                <a:cs typeface="Times New Roman" pitchFamily="18" charset="0"/>
              </a:rPr>
              <a:t>of </a:t>
            </a:r>
            <a:r>
              <a:rPr lang="en-US" sz="3600" dirty="0" smtClean="0">
                <a:latin typeface="Times New Roman" pitchFamily="18" charset="0"/>
                <a:cs typeface="Times New Roman" pitchFamily="18" charset="0"/>
              </a:rPr>
              <a:t>Tzlofchad to</a:t>
            </a:r>
          </a:p>
          <a:p>
            <a:r>
              <a:rPr lang="en-US" sz="3600" dirty="0" smtClean="0">
                <a:latin typeface="Times New Roman" pitchFamily="18" charset="0"/>
                <a:cs typeface="Times New Roman" pitchFamily="18" charset="0"/>
              </a:rPr>
              <a:t>        Elazar HaKohen, Yehoshua </a:t>
            </a:r>
          </a:p>
          <a:p>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and </a:t>
            </a:r>
            <a:r>
              <a:rPr lang="en-US" sz="3600" dirty="0">
                <a:latin typeface="Times New Roman" pitchFamily="18" charset="0"/>
                <a:cs typeface="Times New Roman" pitchFamily="18" charset="0"/>
              </a:rPr>
              <a:t>the </a:t>
            </a:r>
            <a:r>
              <a:rPr lang="en-US" sz="3600" dirty="0" smtClean="0">
                <a:latin typeface="Times New Roman" pitchFamily="18" charset="0"/>
                <a:cs typeface="Times New Roman" pitchFamily="18" charset="0"/>
              </a:rPr>
              <a:t>Princes</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425700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עִבְרוּ בְּקֶרֶב הַמַּחֲנֶה וְצַוּוּ אֶת הָעָם לֵאמֹר הָכִינוּ לָכֶם צֵידָה כִּי בְּעוֹד שְׁלֹשֶׁת יָמִים אַתֶּם עֹבְרִים אֶת הַיַּרְדֵּן הַזֶּה לָבוֹא לָרֶשֶׁת אֶת הָאָרֶץ אֲשֶׁר יְהֹוָה אֱלֹהֵיכֶם נֹתֵן לָכֶם לְרִשְׁתָּהּ</a:t>
            </a:r>
            <a:r>
              <a:rPr lang="en-US" sz="4000" dirty="0">
                <a:latin typeface="David" pitchFamily="34" charset="-79"/>
                <a:cs typeface="David" pitchFamily="34" charset="-79"/>
              </a:rPr>
              <a:t>.</a:t>
            </a:r>
            <a:r>
              <a:rPr lang="en-US" dirty="0"/>
              <a:t/>
            </a:r>
            <a:br>
              <a:rPr lang="en-US" dirty="0"/>
            </a:br>
            <a:r>
              <a:rPr lang="en-US" dirty="0" smtClean="0"/>
              <a:t/>
            </a:r>
            <a:br>
              <a:rPr lang="en-US" dirty="0" smtClean="0"/>
            </a:br>
            <a:r>
              <a:rPr lang="en-US" sz="3100" dirty="0" smtClean="0">
                <a:solidFill>
                  <a:srgbClr val="0070C0"/>
                </a:solidFill>
              </a:rPr>
              <a:t>Pass </a:t>
            </a:r>
            <a:r>
              <a:rPr lang="en-US" sz="3100" dirty="0">
                <a:solidFill>
                  <a:srgbClr val="0070C0"/>
                </a:solidFill>
              </a:rPr>
              <a:t>through the midst of the camp and command the people, saying, 'Prepare for yourselves victuals; for within three days you are to pass over this Jordan, to go in to possess the land, which Hashem your God gives you to possess it.'</a:t>
            </a:r>
          </a:p>
        </p:txBody>
      </p:sp>
      <p:sp>
        <p:nvSpPr>
          <p:cNvPr id="4" name="Rectangle 3"/>
          <p:cNvSpPr/>
          <p:nvPr/>
        </p:nvSpPr>
        <p:spPr>
          <a:xfrm>
            <a:off x="467544" y="5627283"/>
            <a:ext cx="7982634" cy="646331"/>
          </a:xfrm>
          <a:prstGeom prst="rect">
            <a:avLst/>
          </a:prstGeom>
        </p:spPr>
        <p:txBody>
          <a:bodyPr wrap="none">
            <a:spAutoFit/>
          </a:bodyPr>
          <a:lstStyle/>
          <a:p>
            <a:r>
              <a:rPr lang="en-US" sz="3600" dirty="0" smtClean="0">
                <a:latin typeface="Times New Roman" pitchFamily="18" charset="0"/>
                <a:cs typeface="Times New Roman" pitchFamily="18" charset="0"/>
              </a:rPr>
              <a:t>1:11 Yehoshua to Shotrei HaAm (officers)</a:t>
            </a:r>
            <a:endParaRPr lang="en-US" sz="3600" dirty="0"/>
          </a:p>
        </p:txBody>
      </p:sp>
    </p:spTree>
    <p:extLst>
      <p:ext uri="{BB962C8B-B14F-4D97-AF65-F5344CB8AC3E}">
        <p14:creationId xmlns:p14="http://schemas.microsoft.com/office/powerpoint/2010/main" val="349220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130425"/>
            <a:ext cx="7632848" cy="1470025"/>
          </a:xfrm>
        </p:spPr>
        <p:txBody>
          <a:bodyPr>
            <a:normAutofit fontScale="90000"/>
          </a:bodyPr>
          <a:lstStyle/>
          <a:p>
            <a:pPr rtl="1"/>
            <a:r>
              <a:rPr lang="he-IL" sz="4000" dirty="0">
                <a:latin typeface="David" pitchFamily="34" charset="-79"/>
                <a:cs typeface="David" pitchFamily="34" charset="-79"/>
              </a:rPr>
              <a:t>אִם עַם רַב אַתָּה עֲלֵה לְךָ הַיַּעְרָה וּבֵרֵאתָ לְךָ שָׁם בְּאֶרֶץ הַפְּרִזִּי וְהָרְפָאִים כִּי אָץ לְךָ הַר אֶפְרָיִם</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If </a:t>
            </a:r>
            <a:r>
              <a:rPr lang="en-US" sz="3100" dirty="0">
                <a:solidFill>
                  <a:srgbClr val="0070C0"/>
                </a:solidFill>
              </a:rPr>
              <a:t>you are a great people, get up to the forest, and cut down for yourself there in the land of the Perizzites and of the Rephaim; since the hill country of Ephraim is too narrow for you.</a:t>
            </a:r>
            <a:endParaRPr lang="en-US" sz="3600" dirty="0">
              <a:solidFill>
                <a:srgbClr val="0070C0"/>
              </a:solidFill>
            </a:endParaRPr>
          </a:p>
        </p:txBody>
      </p:sp>
      <p:sp>
        <p:nvSpPr>
          <p:cNvPr id="6" name="Rectangle 5"/>
          <p:cNvSpPr/>
          <p:nvPr/>
        </p:nvSpPr>
        <p:spPr>
          <a:xfrm>
            <a:off x="611560" y="5207107"/>
            <a:ext cx="8534644" cy="1200329"/>
          </a:xfrm>
          <a:prstGeom prst="rect">
            <a:avLst/>
          </a:prstGeom>
        </p:spPr>
        <p:txBody>
          <a:bodyPr wrap="none">
            <a:spAutoFit/>
          </a:bodyPr>
          <a:lstStyle/>
          <a:p>
            <a:r>
              <a:rPr lang="en-US" sz="3600" dirty="0" smtClean="0">
                <a:latin typeface="Times New Roman" pitchFamily="18" charset="0"/>
                <a:cs typeface="Times New Roman" pitchFamily="18" charset="0"/>
              </a:rPr>
              <a:t>17:15 </a:t>
            </a:r>
            <a:r>
              <a:rPr lang="en-US" sz="3600" dirty="0">
                <a:latin typeface="Times New Roman" pitchFamily="18" charset="0"/>
                <a:cs typeface="Times New Roman" pitchFamily="18" charset="0"/>
              </a:rPr>
              <a:t>Yehoshua to </a:t>
            </a:r>
            <a:r>
              <a:rPr lang="en-US" sz="3600" dirty="0" smtClean="0">
                <a:latin typeface="Times New Roman" pitchFamily="18" charset="0"/>
                <a:cs typeface="Times New Roman" pitchFamily="18" charset="0"/>
              </a:rPr>
              <a:t>tribes of children </a:t>
            </a:r>
            <a:r>
              <a:rPr lang="en-US" sz="3600" dirty="0">
                <a:latin typeface="Times New Roman" pitchFamily="18" charset="0"/>
                <a:cs typeface="Times New Roman" pitchFamily="18" charset="0"/>
              </a:rPr>
              <a:t>of </a:t>
            </a:r>
            <a:r>
              <a:rPr lang="en-US" sz="3600" dirty="0" smtClean="0">
                <a:latin typeface="Times New Roman" pitchFamily="18" charset="0"/>
                <a:cs typeface="Times New Roman" pitchFamily="18" charset="0"/>
              </a:rPr>
              <a:t>Yosef</a:t>
            </a:r>
          </a:p>
          <a:p>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(Efraim and </a:t>
            </a:r>
            <a:r>
              <a:rPr lang="en-US" sz="3600" dirty="0" smtClean="0">
                <a:latin typeface="Times New Roman" pitchFamily="18" charset="0"/>
                <a:cs typeface="Times New Roman" pitchFamily="18" charset="0"/>
              </a:rPr>
              <a:t>Menashe</a:t>
            </a:r>
            <a:r>
              <a:rPr lang="en-US" sz="3600" dirty="0">
                <a:latin typeface="Times New Roman" pitchFamily="18" charset="0"/>
                <a:cs typeface="Times New Roman" pitchFamily="18" charset="0"/>
              </a:rPr>
              <a:t>)</a:t>
            </a:r>
          </a:p>
        </p:txBody>
      </p:sp>
    </p:spTree>
    <p:extLst>
      <p:ext uri="{BB962C8B-B14F-4D97-AF65-F5344CB8AC3E}">
        <p14:creationId xmlns:p14="http://schemas.microsoft.com/office/powerpoint/2010/main" val="887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130425"/>
            <a:ext cx="8424936" cy="1470025"/>
          </a:xfrm>
        </p:spPr>
        <p:txBody>
          <a:bodyPr>
            <a:normAutofit fontScale="90000"/>
          </a:bodyPr>
          <a:lstStyle/>
          <a:p>
            <a:pPr rtl="1"/>
            <a:r>
              <a:rPr lang="he-IL" sz="4000" dirty="0">
                <a:latin typeface="David" pitchFamily="34" charset="-79"/>
                <a:cs typeface="David" pitchFamily="34" charset="-79"/>
              </a:rPr>
              <a:t>עַד אָנָה אַתֶּם מִתְרַפִּים לָבוֹא לָרֶשֶׁת אֶת הָאָרֶץ אֲשֶׁר נָתַן לָכֶם יְהֹוָה אֱלֹהֵי אֲבוֹתֵיכֶם</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How </a:t>
            </a:r>
            <a:r>
              <a:rPr lang="en-US" sz="3100" dirty="0">
                <a:solidFill>
                  <a:srgbClr val="0070C0"/>
                </a:solidFill>
              </a:rPr>
              <a:t>long are you slack to go in to possess the land which Hashem, the G-d of your fathers, has given you?</a:t>
            </a:r>
            <a:endParaRPr lang="en-US" dirty="0">
              <a:solidFill>
                <a:srgbClr val="0070C0"/>
              </a:solidFill>
            </a:endParaRPr>
          </a:p>
        </p:txBody>
      </p:sp>
      <p:sp>
        <p:nvSpPr>
          <p:cNvPr id="4" name="Rectangle 3"/>
          <p:cNvSpPr/>
          <p:nvPr/>
        </p:nvSpPr>
        <p:spPr>
          <a:xfrm>
            <a:off x="611560" y="4797152"/>
            <a:ext cx="7920880" cy="1754326"/>
          </a:xfrm>
          <a:prstGeom prst="rect">
            <a:avLst/>
          </a:prstGeom>
        </p:spPr>
        <p:txBody>
          <a:bodyPr wrap="square">
            <a:spAutoFit/>
          </a:bodyPr>
          <a:lstStyle/>
          <a:p>
            <a:r>
              <a:rPr lang="en-US" sz="3600" dirty="0" smtClean="0">
                <a:latin typeface="Times New Roman" pitchFamily="18" charset="0"/>
                <a:cs typeface="Times New Roman" pitchFamily="18" charset="0"/>
              </a:rPr>
              <a:t>18:3 Yehoshua in Shiloh to </a:t>
            </a:r>
            <a:r>
              <a:rPr lang="en-US" sz="3600" dirty="0">
                <a:latin typeface="Times New Roman" pitchFamily="18" charset="0"/>
                <a:cs typeface="Times New Roman" pitchFamily="18" charset="0"/>
              </a:rPr>
              <a:t>7 tribes of </a:t>
            </a:r>
            <a:endParaRPr lang="en-US" sz="3600" dirty="0" smtClean="0">
              <a:latin typeface="Times New Roman" pitchFamily="18" charset="0"/>
              <a:cs typeface="Times New Roman" pitchFamily="18" charset="0"/>
            </a:endParaRPr>
          </a:p>
          <a:p>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Bnei Yisrael who </a:t>
            </a:r>
            <a:r>
              <a:rPr lang="en-US" sz="3600" dirty="0">
                <a:latin typeface="Times New Roman" pitchFamily="18" charset="0"/>
                <a:cs typeface="Times New Roman" pitchFamily="18" charset="0"/>
              </a:rPr>
              <a:t>had not yet </a:t>
            </a:r>
            <a:endParaRPr lang="en-US" sz="3600" dirty="0" smtClean="0">
              <a:latin typeface="Times New Roman" pitchFamily="18" charset="0"/>
              <a:cs typeface="Times New Roman" pitchFamily="18" charset="0"/>
            </a:endParaRPr>
          </a:p>
          <a:p>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received </a:t>
            </a:r>
            <a:r>
              <a:rPr lang="en-US" sz="3600" dirty="0">
                <a:latin typeface="Times New Roman" pitchFamily="18" charset="0"/>
                <a:cs typeface="Times New Roman" pitchFamily="18" charset="0"/>
              </a:rPr>
              <a:t>their </a:t>
            </a:r>
            <a:r>
              <a:rPr lang="en-US" sz="3600" dirty="0" smtClean="0">
                <a:latin typeface="Times New Roman" pitchFamily="18" charset="0"/>
                <a:cs typeface="Times New Roman" pitchFamily="18" charset="0"/>
              </a:rPr>
              <a:t>nachala (inheritance). </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15115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he-IL" sz="4000" dirty="0" smtClean="0">
                <a:latin typeface="David" pitchFamily="34" charset="-79"/>
                <a:cs typeface="David" pitchFamily="34" charset="-79"/>
              </a:rPr>
              <a:t>לְכוּ </a:t>
            </a:r>
            <a:r>
              <a:rPr lang="he-IL" sz="4000" dirty="0">
                <a:latin typeface="David" pitchFamily="34" charset="-79"/>
                <a:cs typeface="David" pitchFamily="34" charset="-79"/>
              </a:rPr>
              <a:t>וְהִתְהַלְּכוּ בָאָרֶץ וְכִתְבוּ אוֹתָהּ וְשׁוּבוּ אֵלַי וּפֹה אַשְׁלִיךְ לָכֶם גּוֹרָל לִפְנֵי יְהֹוָה בְּשִׁלֹה</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Go </a:t>
            </a:r>
            <a:r>
              <a:rPr lang="en-US" sz="3100" dirty="0">
                <a:solidFill>
                  <a:srgbClr val="0070C0"/>
                </a:solidFill>
              </a:rPr>
              <a:t>and walk through the land, and describe it, and come back to me, and I will cast lots for you here before Hashem in Shiloh.</a:t>
            </a:r>
          </a:p>
        </p:txBody>
      </p:sp>
      <p:sp>
        <p:nvSpPr>
          <p:cNvPr id="4" name="Rectangle 3"/>
          <p:cNvSpPr/>
          <p:nvPr/>
        </p:nvSpPr>
        <p:spPr>
          <a:xfrm>
            <a:off x="395536" y="4797152"/>
            <a:ext cx="8568952" cy="1200329"/>
          </a:xfrm>
          <a:prstGeom prst="rect">
            <a:avLst/>
          </a:prstGeom>
        </p:spPr>
        <p:txBody>
          <a:bodyPr wrap="square">
            <a:spAutoFit/>
          </a:bodyPr>
          <a:lstStyle/>
          <a:p>
            <a:r>
              <a:rPr lang="en-US" sz="3600" dirty="0" smtClean="0">
                <a:latin typeface="Times New Roman" pitchFamily="18" charset="0"/>
                <a:cs typeface="Times New Roman" pitchFamily="18" charset="0"/>
              </a:rPr>
              <a:t>18:8 Joshua </a:t>
            </a:r>
            <a:r>
              <a:rPr lang="en-US" sz="3600" dirty="0">
                <a:latin typeface="Times New Roman" pitchFamily="18" charset="0"/>
                <a:cs typeface="Times New Roman" pitchFamily="18" charset="0"/>
              </a:rPr>
              <a:t>charged </a:t>
            </a:r>
            <a:r>
              <a:rPr lang="he-IL" sz="3600" dirty="0">
                <a:cs typeface="+mj-cs"/>
              </a:rPr>
              <a:t>הַהֹלְכִים לִכְתֹּב אֶת הָאָרֶץ</a:t>
            </a:r>
            <a:r>
              <a:rPr lang="en-US" sz="3600" dirty="0">
                <a:cs typeface="+mj-cs"/>
              </a:rPr>
              <a:t> </a:t>
            </a:r>
            <a:r>
              <a:rPr lang="en-US" sz="3600" dirty="0" smtClean="0">
                <a:cs typeface="+mj-cs"/>
              </a:rPr>
              <a:t>	</a:t>
            </a:r>
            <a:r>
              <a:rPr lang="en-US" sz="3600" dirty="0" smtClean="0">
                <a:latin typeface="Times New Roman" pitchFamily="18" charset="0"/>
                <a:cs typeface="Times New Roman" pitchFamily="18" charset="0"/>
              </a:rPr>
              <a:t>(those </a:t>
            </a:r>
            <a:r>
              <a:rPr lang="en-US" sz="3600" dirty="0">
                <a:latin typeface="Times New Roman" pitchFamily="18" charset="0"/>
                <a:cs typeface="Times New Roman" pitchFamily="18" charset="0"/>
              </a:rPr>
              <a:t>that went to describe the </a:t>
            </a:r>
            <a:r>
              <a:rPr lang="en-US" sz="3600" dirty="0" smtClean="0">
                <a:latin typeface="Times New Roman" pitchFamily="18" charset="0"/>
                <a:cs typeface="Times New Roman" pitchFamily="18" charset="0"/>
              </a:rPr>
              <a:t>land)</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244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he-IL" sz="4000" dirty="0" smtClean="0">
                <a:latin typeface="David" pitchFamily="34" charset="-79"/>
                <a:cs typeface="David" pitchFamily="34" charset="-79"/>
              </a:rPr>
              <a:t>דַּבֵּר </a:t>
            </a:r>
            <a:r>
              <a:rPr lang="he-IL" sz="4000" dirty="0">
                <a:latin typeface="David" pitchFamily="34" charset="-79"/>
                <a:cs typeface="David" pitchFamily="34" charset="-79"/>
              </a:rPr>
              <a:t>אֶל בְּנֵי יִשְׂרָאֵל לֵאמֹר תְּנוּ לָכֶם אֶת עָרֵי הַמִּקְלָט אֲשֶׁר דִּבַּרְתִּי אֲלֵיכֶם בְּיַד מֹשֶׁה</a:t>
            </a:r>
            <a:r>
              <a:rPr lang="en-US" sz="4000" dirty="0">
                <a:latin typeface="David" pitchFamily="34" charset="-79"/>
                <a:cs typeface="David" pitchFamily="34" charset="-79"/>
              </a:rPr>
              <a:t>.</a:t>
            </a:r>
            <a:br>
              <a:rPr lang="en-US" sz="4000" dirty="0">
                <a:latin typeface="David" pitchFamily="34" charset="-79"/>
                <a:cs typeface="David" pitchFamily="34" charset="-79"/>
              </a:rPr>
            </a:br>
            <a:r>
              <a:rPr lang="he-IL" sz="4000" dirty="0">
                <a:latin typeface="David" pitchFamily="34" charset="-79"/>
                <a:cs typeface="David" pitchFamily="34" charset="-79"/>
              </a:rPr>
              <a:t>לָנוּס שָׁמָּה רוֹצֵחַ מַכֵּה נֶפֶשׁ בִּשְׁגָגָה בִּבְלִי דָעַת וְהָיוּ לָכֶם לְמִקְלָט מִגֹּאֵל הַדָּם</a:t>
            </a:r>
            <a:r>
              <a:rPr lang="en-US" sz="4000" dirty="0" smtClean="0">
                <a:latin typeface="David" pitchFamily="34" charset="-79"/>
                <a:cs typeface="David" pitchFamily="34" charset="-79"/>
              </a:rPr>
              <a:t>.</a:t>
            </a:r>
            <a:br>
              <a:rPr lang="en-US" sz="4000" dirty="0" smtClean="0">
                <a:latin typeface="David" pitchFamily="34" charset="-79"/>
                <a:cs typeface="David" pitchFamily="34" charset="-79"/>
              </a:rPr>
            </a:br>
            <a:r>
              <a:rPr lang="en-US" sz="3100" dirty="0" smtClean="0">
                <a:solidFill>
                  <a:srgbClr val="0070C0"/>
                </a:solidFill>
              </a:rPr>
              <a:t>Speak </a:t>
            </a:r>
            <a:r>
              <a:rPr lang="en-US" sz="3100" dirty="0">
                <a:solidFill>
                  <a:srgbClr val="0070C0"/>
                </a:solidFill>
              </a:rPr>
              <a:t>to the Children of Israel, saying, 'Assign the cities of refuge of which I spoke to you by </a:t>
            </a:r>
            <a:r>
              <a:rPr lang="en-US" sz="3100" dirty="0" smtClean="0">
                <a:solidFill>
                  <a:srgbClr val="0070C0"/>
                </a:solidFill>
              </a:rPr>
              <a:t> the </a:t>
            </a:r>
            <a:r>
              <a:rPr lang="en-US" sz="3100" dirty="0">
                <a:solidFill>
                  <a:srgbClr val="0070C0"/>
                </a:solidFill>
              </a:rPr>
              <a:t>hand of Moses</a:t>
            </a:r>
            <a:r>
              <a:rPr lang="en-US" sz="3100" dirty="0" smtClean="0">
                <a:solidFill>
                  <a:srgbClr val="0070C0"/>
                </a:solidFill>
              </a:rPr>
              <a:t>, that </a:t>
            </a:r>
            <a:r>
              <a:rPr lang="en-US" sz="3100" dirty="0">
                <a:solidFill>
                  <a:srgbClr val="0070C0"/>
                </a:solidFill>
              </a:rPr>
              <a:t>the manslayer who kills any person through error and unawares may flee there; and they shall be to you for a refuge from the avenger of </a:t>
            </a:r>
            <a:r>
              <a:rPr lang="en-US" sz="3100" dirty="0" smtClean="0">
                <a:solidFill>
                  <a:srgbClr val="0070C0"/>
                </a:solidFill>
              </a:rPr>
              <a:t>blood...'</a:t>
            </a:r>
            <a:endParaRPr lang="en-US" sz="3100" dirty="0">
              <a:solidFill>
                <a:srgbClr val="0070C0"/>
              </a:solidFill>
            </a:endParaRPr>
          </a:p>
        </p:txBody>
      </p:sp>
      <p:sp>
        <p:nvSpPr>
          <p:cNvPr id="4" name="Rectangle 3"/>
          <p:cNvSpPr/>
          <p:nvPr/>
        </p:nvSpPr>
        <p:spPr>
          <a:xfrm>
            <a:off x="2123728" y="5517232"/>
            <a:ext cx="5616624" cy="646331"/>
          </a:xfrm>
          <a:prstGeom prst="rect">
            <a:avLst/>
          </a:prstGeom>
        </p:spPr>
        <p:txBody>
          <a:bodyPr wrap="square">
            <a:spAutoFit/>
          </a:bodyPr>
          <a:lstStyle/>
          <a:p>
            <a:r>
              <a:rPr lang="en-US" sz="3600" dirty="0" smtClean="0">
                <a:latin typeface="Times New Roman" pitchFamily="18" charset="0"/>
                <a:cs typeface="Times New Roman" pitchFamily="18" charset="0"/>
              </a:rPr>
              <a:t>20:2,3 Hashem to Yehoshua</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755341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he-IL" sz="4000" dirty="0" smtClean="0">
                <a:latin typeface="David" pitchFamily="34" charset="-79"/>
                <a:cs typeface="David" pitchFamily="34" charset="-79"/>
              </a:rPr>
              <a:t>יְהֹוָה </a:t>
            </a:r>
            <a:r>
              <a:rPr lang="he-IL" sz="4000" dirty="0">
                <a:latin typeface="David" pitchFamily="34" charset="-79"/>
                <a:cs typeface="David" pitchFamily="34" charset="-79"/>
              </a:rPr>
              <a:t>צִוָּה בְיַד מֹשֶׁה לָתֶת לָנוּ עָרִים לָשָׁבֶת וּמִגְרְשֵׁיהֶן לִבְהֶמְתֵּנוּ</a:t>
            </a:r>
            <a:r>
              <a:rPr lang="en-US" sz="4000" dirty="0">
                <a:latin typeface="David" pitchFamily="34" charset="-79"/>
                <a:cs typeface="David" pitchFamily="34" charset="-79"/>
              </a:rPr>
              <a:t>.</a:t>
            </a:r>
            <a:r>
              <a:rPr lang="en-US" dirty="0"/>
              <a:t/>
            </a:r>
            <a:br>
              <a:rPr lang="en-US" dirty="0"/>
            </a:br>
            <a:r>
              <a:rPr lang="en-US" dirty="0" smtClean="0"/>
              <a:t/>
            </a:r>
            <a:br>
              <a:rPr lang="en-US" dirty="0" smtClean="0"/>
            </a:br>
            <a:r>
              <a:rPr lang="en-US" sz="3100" dirty="0" smtClean="0">
                <a:solidFill>
                  <a:srgbClr val="0070C0"/>
                </a:solidFill>
              </a:rPr>
              <a:t>Hashem </a:t>
            </a:r>
            <a:r>
              <a:rPr lang="en-US" sz="3100" dirty="0">
                <a:solidFill>
                  <a:srgbClr val="0070C0"/>
                </a:solidFill>
              </a:rPr>
              <a:t>commanded by the hand of Moses to give us cities to dwell in, with the open land around them for our cattle.</a:t>
            </a:r>
            <a:endParaRPr lang="en-US" dirty="0">
              <a:solidFill>
                <a:srgbClr val="0070C0"/>
              </a:solidFill>
            </a:endParaRPr>
          </a:p>
        </p:txBody>
      </p:sp>
      <p:sp>
        <p:nvSpPr>
          <p:cNvPr id="4" name="Rectangle 3"/>
          <p:cNvSpPr/>
          <p:nvPr/>
        </p:nvSpPr>
        <p:spPr>
          <a:xfrm>
            <a:off x="467544" y="4437112"/>
            <a:ext cx="8280920" cy="2308324"/>
          </a:xfrm>
          <a:prstGeom prst="rect">
            <a:avLst/>
          </a:prstGeom>
        </p:spPr>
        <p:txBody>
          <a:bodyPr wrap="square">
            <a:spAutoFit/>
          </a:bodyPr>
          <a:lstStyle/>
          <a:p>
            <a:r>
              <a:rPr lang="en-US" sz="3600" dirty="0" smtClean="0">
                <a:latin typeface="Times New Roman" pitchFamily="18" charset="0"/>
                <a:cs typeface="Times New Roman" pitchFamily="18" charset="0"/>
              </a:rPr>
              <a:t>21:2 Heads </a:t>
            </a:r>
            <a:r>
              <a:rPr lang="en-US" sz="3600" dirty="0">
                <a:latin typeface="Times New Roman" pitchFamily="18" charset="0"/>
                <a:cs typeface="Times New Roman" pitchFamily="18" charset="0"/>
              </a:rPr>
              <a:t>of the fathers' houses of the </a:t>
            </a:r>
            <a:endParaRPr lang="en-US" sz="3600" dirty="0" smtClean="0">
              <a:latin typeface="Times New Roman" pitchFamily="18" charset="0"/>
              <a:cs typeface="Times New Roman" pitchFamily="18" charset="0"/>
            </a:endParaRPr>
          </a:p>
          <a:p>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Levites </a:t>
            </a:r>
            <a:r>
              <a:rPr lang="en-US" sz="3600" dirty="0">
                <a:latin typeface="Times New Roman" pitchFamily="18" charset="0"/>
                <a:cs typeface="Times New Roman" pitchFamily="18" charset="0"/>
              </a:rPr>
              <a:t>to </a:t>
            </a:r>
            <a:r>
              <a:rPr lang="en-US" sz="3600" dirty="0" smtClean="0">
                <a:latin typeface="Times New Roman" pitchFamily="18" charset="0"/>
                <a:cs typeface="Times New Roman" pitchFamily="18" charset="0"/>
              </a:rPr>
              <a:t>Elazar, to </a:t>
            </a:r>
            <a:r>
              <a:rPr lang="en-US" sz="3600" dirty="0">
                <a:latin typeface="Times New Roman" pitchFamily="18" charset="0"/>
                <a:cs typeface="Times New Roman" pitchFamily="18" charset="0"/>
              </a:rPr>
              <a:t>Yehoshua and to </a:t>
            </a:r>
            <a:endParaRPr lang="en-US" sz="3600" dirty="0" smtClean="0">
              <a:latin typeface="Times New Roman" pitchFamily="18" charset="0"/>
              <a:cs typeface="Times New Roman" pitchFamily="18" charset="0"/>
            </a:endParaRPr>
          </a:p>
          <a:p>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heads </a:t>
            </a:r>
            <a:r>
              <a:rPr lang="en-US" sz="3600" dirty="0">
                <a:latin typeface="Times New Roman" pitchFamily="18" charset="0"/>
                <a:cs typeface="Times New Roman" pitchFamily="18" charset="0"/>
              </a:rPr>
              <a:t>of the fathers' houses of the </a:t>
            </a:r>
            <a:endParaRPr lang="en-US" sz="3600" dirty="0" smtClean="0">
              <a:latin typeface="Times New Roman" pitchFamily="18" charset="0"/>
              <a:cs typeface="Times New Roman" pitchFamily="18" charset="0"/>
            </a:endParaRPr>
          </a:p>
          <a:p>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tribes </a:t>
            </a:r>
            <a:r>
              <a:rPr lang="en-US" sz="3600" dirty="0">
                <a:latin typeface="Times New Roman" pitchFamily="18" charset="0"/>
                <a:cs typeface="Times New Roman" pitchFamily="18" charset="0"/>
              </a:rPr>
              <a:t>of </a:t>
            </a:r>
            <a:r>
              <a:rPr lang="en-US" sz="3600" dirty="0" smtClean="0">
                <a:latin typeface="Times New Roman" pitchFamily="18" charset="0"/>
                <a:cs typeface="Times New Roman" pitchFamily="18" charset="0"/>
              </a:rPr>
              <a:t>Bnei Yisrael.</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95887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664" y="260648"/>
            <a:ext cx="8928992" cy="1143000"/>
          </a:xfrm>
        </p:spPr>
        <p:txBody>
          <a:bodyPr>
            <a:noAutofit/>
          </a:bodyPr>
          <a:lstStyle/>
          <a:p>
            <a:pPr rtl="1"/>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he-IL" sz="3600" dirty="0" smtClean="0">
                <a:latin typeface="David" pitchFamily="34" charset="-79"/>
                <a:cs typeface="David" pitchFamily="34" charset="-79"/>
              </a:rPr>
              <a:t>וְעַתָּה </a:t>
            </a:r>
            <a:r>
              <a:rPr lang="he-IL" sz="3600" dirty="0">
                <a:latin typeface="David" pitchFamily="34" charset="-79"/>
                <a:cs typeface="David" pitchFamily="34" charset="-79"/>
              </a:rPr>
              <a:t>הֵנִיחַ יְהֹוָה אֱלֹהֵיכֶם לַאֲחֵיכֶם כַּאֲשֶׁר דִּבֶּר לָהֶם וְעַתָּה פְּנוּ וּלְכוּ לָכֶם לְאׇהֳלֵיכֶם אֶל אֶרֶץ אֲחֻזַּתְכֶם אֲשֶׁר נָתַן לָכֶם מֹשֶׁה עֶבֶד יְהֹוָה בְּעֵבֶר הַיַּרְדֵּן</a:t>
            </a:r>
            <a:r>
              <a:rPr lang="en-US" sz="3600" dirty="0">
                <a:latin typeface="David" pitchFamily="34" charset="-79"/>
                <a:cs typeface="David" pitchFamily="34" charset="-79"/>
              </a:rPr>
              <a:t>.</a:t>
            </a:r>
            <a:br>
              <a:rPr lang="en-US" sz="3600" dirty="0">
                <a:latin typeface="David" pitchFamily="34" charset="-79"/>
                <a:cs typeface="David" pitchFamily="34" charset="-79"/>
              </a:rPr>
            </a:br>
            <a:r>
              <a:rPr lang="he-IL" sz="3600" dirty="0">
                <a:latin typeface="David" pitchFamily="34" charset="-79"/>
                <a:cs typeface="David" pitchFamily="34" charset="-79"/>
              </a:rPr>
              <a:t>רַק שִׁמְרוּ מְאֹד לַעֲשׂוֹת אֶת הַמִּצְוָה וְאֶת הַתּוֹרָה אֲשֶׁר צִוָּה אֶתְכֶם מֹשֶׁה עֶבֶד </a:t>
            </a:r>
            <a:r>
              <a:rPr lang="he-IL" sz="3600" dirty="0" smtClean="0">
                <a:latin typeface="David" pitchFamily="34" charset="-79"/>
                <a:cs typeface="David" pitchFamily="34" charset="-79"/>
              </a:rPr>
              <a:t>יְהֹוָה</a:t>
            </a:r>
            <a:r>
              <a:rPr lang="en-US" sz="3600" dirty="0" smtClean="0">
                <a:latin typeface="David" pitchFamily="34" charset="-79"/>
                <a:cs typeface="David" pitchFamily="34" charset="-79"/>
              </a:rPr>
              <a:t>…</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2800" dirty="0">
                <a:solidFill>
                  <a:srgbClr val="0070C0"/>
                </a:solidFill>
              </a:rPr>
              <a:t>And now Hashem your G-d has given rest to your brethren, as He spoke to them; therefore now turn and get to your tents, to the land of your possession which Moses the servant of Hashem gave you beyond the Jordan.</a:t>
            </a:r>
            <a:br>
              <a:rPr lang="en-US" sz="2800" dirty="0">
                <a:solidFill>
                  <a:srgbClr val="0070C0"/>
                </a:solidFill>
              </a:rPr>
            </a:br>
            <a:r>
              <a:rPr lang="en-US" sz="2800" dirty="0">
                <a:solidFill>
                  <a:srgbClr val="0070C0"/>
                </a:solidFill>
              </a:rPr>
              <a:t>Only take diligent heed to do the commandment and the law, which Moses the servant of Hashem commanded </a:t>
            </a:r>
            <a:r>
              <a:rPr lang="en-US" sz="2800" dirty="0" smtClean="0">
                <a:solidFill>
                  <a:srgbClr val="0070C0"/>
                </a:solidFill>
              </a:rPr>
              <a:t>you…</a:t>
            </a:r>
            <a:endParaRPr lang="en-US" sz="3600" dirty="0">
              <a:solidFill>
                <a:srgbClr val="0070C0"/>
              </a:solidFill>
              <a:latin typeface="David" pitchFamily="34" charset="-79"/>
              <a:cs typeface="David" pitchFamily="34" charset="-79"/>
            </a:endParaRPr>
          </a:p>
        </p:txBody>
      </p:sp>
      <p:sp>
        <p:nvSpPr>
          <p:cNvPr id="4" name="Rectangle 3"/>
          <p:cNvSpPr/>
          <p:nvPr/>
        </p:nvSpPr>
        <p:spPr>
          <a:xfrm>
            <a:off x="0" y="6021288"/>
            <a:ext cx="9277668" cy="646331"/>
          </a:xfrm>
          <a:prstGeom prst="rect">
            <a:avLst/>
          </a:prstGeom>
        </p:spPr>
        <p:txBody>
          <a:bodyPr wrap="none">
            <a:spAutoFit/>
          </a:bodyPr>
          <a:lstStyle/>
          <a:p>
            <a:r>
              <a:rPr lang="en-US" sz="3600" dirty="0" smtClean="0">
                <a:latin typeface="Times New Roman" pitchFamily="18" charset="0"/>
                <a:cs typeface="Times New Roman" pitchFamily="18" charset="0"/>
              </a:rPr>
              <a:t>22:4,5 Yehoshua </a:t>
            </a:r>
            <a:r>
              <a:rPr lang="en-US" sz="3600" dirty="0">
                <a:latin typeface="Times New Roman" pitchFamily="18" charset="0"/>
                <a:cs typeface="Times New Roman" pitchFamily="18" charset="0"/>
              </a:rPr>
              <a:t>to Reuven, Gad and ½ Menashe</a:t>
            </a:r>
          </a:p>
        </p:txBody>
      </p:sp>
    </p:spTree>
    <p:extLst>
      <p:ext uri="{BB962C8B-B14F-4D97-AF65-F5344CB8AC3E}">
        <p14:creationId xmlns:p14="http://schemas.microsoft.com/office/powerpoint/2010/main" val="346818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הִנֵּה בָנוּ בְנֵי רְאוּבֵן וּבְנֵי גָד וַחֲצִי שֵׁבֶט הַמְנַשֶּׁה אֶת הַמִּזְבֵּחַ אֶל מוּל אֶרֶץ כְּנַעַן אֶל גְּלִילוֹת הַיַּרְדֵּן אֶל עֵבֶר בְּנֵי יִשְׂרָאֵל</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600" dirty="0" smtClean="0">
                <a:solidFill>
                  <a:srgbClr val="0070C0"/>
                </a:solidFill>
              </a:rPr>
              <a:t>Behold</a:t>
            </a:r>
            <a:r>
              <a:rPr lang="en-US" sz="3600" dirty="0">
                <a:solidFill>
                  <a:srgbClr val="0070C0"/>
                </a:solidFill>
              </a:rPr>
              <a:t>, the children of Reuben and the children of Gad and the half-tribe of Manasseh have built an altar in the forefront of the land of Canaan, in the region about the Jordan, on the side that pertains to the Children of Israel.</a:t>
            </a:r>
            <a:endParaRPr lang="en-US" dirty="0">
              <a:solidFill>
                <a:srgbClr val="0070C0"/>
              </a:solidFill>
            </a:endParaRPr>
          </a:p>
        </p:txBody>
      </p:sp>
      <p:sp>
        <p:nvSpPr>
          <p:cNvPr id="4" name="Rectangle 3"/>
          <p:cNvSpPr/>
          <p:nvPr/>
        </p:nvSpPr>
        <p:spPr>
          <a:xfrm>
            <a:off x="467544" y="5589240"/>
            <a:ext cx="8255401" cy="1200329"/>
          </a:xfrm>
          <a:prstGeom prst="rect">
            <a:avLst/>
          </a:prstGeom>
        </p:spPr>
        <p:txBody>
          <a:bodyPr wrap="none">
            <a:spAutoFit/>
          </a:bodyPr>
          <a:lstStyle/>
          <a:p>
            <a:r>
              <a:rPr lang="en-US" sz="3600" dirty="0" smtClean="0">
                <a:latin typeface="Times New Roman" pitchFamily="18" charset="0"/>
                <a:cs typeface="Times New Roman" pitchFamily="18" charset="0"/>
              </a:rPr>
              <a:t>22:11 Bnei Yisrael </a:t>
            </a:r>
            <a:r>
              <a:rPr lang="en-US" sz="3600" dirty="0">
                <a:latin typeface="Times New Roman" pitchFamily="18" charset="0"/>
                <a:cs typeface="Times New Roman" pitchFamily="18" charset="0"/>
              </a:rPr>
              <a:t>said about Reuven, Gad </a:t>
            </a:r>
            <a:endParaRPr lang="en-US" sz="3600" dirty="0" smtClean="0">
              <a:latin typeface="Times New Roman" pitchFamily="18" charset="0"/>
              <a:cs typeface="Times New Roman" pitchFamily="18" charset="0"/>
            </a:endParaRPr>
          </a:p>
          <a:p>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and </a:t>
            </a:r>
            <a:r>
              <a:rPr lang="en-US" sz="3600" dirty="0">
                <a:latin typeface="Times New Roman" pitchFamily="18" charset="0"/>
                <a:cs typeface="Times New Roman" pitchFamily="18" charset="0"/>
              </a:rPr>
              <a:t>½ Menashe</a:t>
            </a:r>
          </a:p>
        </p:txBody>
      </p:sp>
    </p:spTree>
    <p:extLst>
      <p:ext uri="{BB962C8B-B14F-4D97-AF65-F5344CB8AC3E}">
        <p14:creationId xmlns:p14="http://schemas.microsoft.com/office/powerpoint/2010/main" val="131856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he-IL" sz="4000" dirty="0" smtClean="0">
                <a:latin typeface="David" pitchFamily="34" charset="-79"/>
                <a:cs typeface="David" pitchFamily="34" charset="-79"/>
              </a:rPr>
              <a:t>וְאַתֶּם </a:t>
            </a:r>
            <a:r>
              <a:rPr lang="he-IL" sz="4000" dirty="0">
                <a:latin typeface="David" pitchFamily="34" charset="-79"/>
                <a:cs typeface="David" pitchFamily="34" charset="-79"/>
              </a:rPr>
              <a:t>תָּשֻׁבוּ הַיּוֹם מֵאַחֲרֵי יְהֹוָה וְהָיָה אַתֶּם תִּמְרְדוּ הַיּוֹם בַּיהֹוָה וּמָחָר אֶל כׇּל עֲדַת יִשְׂרָאֵל יִקְצֹף</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That </a:t>
            </a:r>
            <a:r>
              <a:rPr lang="en-US" sz="3100" dirty="0">
                <a:solidFill>
                  <a:srgbClr val="0070C0"/>
                </a:solidFill>
              </a:rPr>
              <a:t>you must turn away this day from following Hashem? And it will be, seeing you rebel today against Hashem, that tomorrow He will be angry with the whole congregation of Israel.</a:t>
            </a:r>
            <a:endParaRPr lang="en-US" sz="3600" dirty="0">
              <a:solidFill>
                <a:srgbClr val="0070C0"/>
              </a:solidFill>
            </a:endParaRPr>
          </a:p>
        </p:txBody>
      </p:sp>
      <p:sp>
        <p:nvSpPr>
          <p:cNvPr id="4" name="Rectangle 3"/>
          <p:cNvSpPr/>
          <p:nvPr/>
        </p:nvSpPr>
        <p:spPr>
          <a:xfrm>
            <a:off x="323528" y="4941168"/>
            <a:ext cx="7992888" cy="1754326"/>
          </a:xfrm>
          <a:prstGeom prst="rect">
            <a:avLst/>
          </a:prstGeom>
        </p:spPr>
        <p:txBody>
          <a:bodyPr wrap="square">
            <a:spAutoFit/>
          </a:bodyPr>
          <a:lstStyle/>
          <a:p>
            <a:r>
              <a:rPr lang="en-US" sz="3600" dirty="0" smtClean="0">
                <a:latin typeface="Times New Roman" pitchFamily="18" charset="0"/>
                <a:cs typeface="Times New Roman" pitchFamily="18" charset="0"/>
              </a:rPr>
              <a:t>22:18 Pinchas (the son of Elazar the </a:t>
            </a:r>
          </a:p>
          <a:p>
            <a:r>
              <a:rPr lang="en-US" sz="3600" dirty="0" smtClean="0">
                <a:latin typeface="Times New Roman" pitchFamily="18" charset="0"/>
                <a:cs typeface="Times New Roman" pitchFamily="18" charset="0"/>
              </a:rPr>
              <a:t>          priest) and 10 princes to Reuven, </a:t>
            </a:r>
          </a:p>
          <a:p>
            <a:r>
              <a:rPr lang="en-US" sz="3600" dirty="0" smtClean="0">
                <a:latin typeface="Times New Roman" pitchFamily="18" charset="0"/>
                <a:cs typeface="Times New Roman" pitchFamily="18" charset="0"/>
              </a:rPr>
              <a:t>          Gad and ½ Menashe</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136932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הֲלוֹא עָכָן בֶּן זֶרַח מָעַל מַעַל בַּחֵרֶם וְעַל כׇּל עֲדַת </a:t>
            </a:r>
            <a:r>
              <a:rPr lang="he-IL" sz="4000" dirty="0">
                <a:latin typeface="David" pitchFamily="34" charset="-79"/>
              </a:rPr>
              <a:t>יִשְׂרָאֵל הָיָה קָצֶף וְהוּא אִישׁ אֶחָד לֹא גָוַע בַּעֲוֺנוֹ</a:t>
            </a:r>
            <a:r>
              <a:rPr lang="en-US" sz="4000" dirty="0">
                <a:latin typeface="David" pitchFamily="34" charset="-79"/>
              </a:rPr>
              <a:t>.</a:t>
            </a:r>
            <a:br>
              <a:rPr lang="en-US" sz="4000" dirty="0">
                <a:latin typeface="David" pitchFamily="34" charset="-79"/>
              </a:rPr>
            </a:br>
            <a:r>
              <a:rPr lang="en-US" sz="4000" dirty="0" smtClean="0">
                <a:latin typeface="David" pitchFamily="34" charset="-79"/>
              </a:rPr>
              <a:t/>
            </a:r>
            <a:br>
              <a:rPr lang="en-US" sz="4000" dirty="0" smtClean="0">
                <a:latin typeface="David" pitchFamily="34" charset="-79"/>
              </a:rPr>
            </a:br>
            <a:r>
              <a:rPr lang="en-US" sz="3100" dirty="0" smtClean="0">
                <a:solidFill>
                  <a:srgbClr val="0070C0"/>
                </a:solidFill>
              </a:rPr>
              <a:t>Did </a:t>
            </a:r>
            <a:r>
              <a:rPr lang="en-US" sz="3100" dirty="0">
                <a:solidFill>
                  <a:srgbClr val="0070C0"/>
                </a:solidFill>
              </a:rPr>
              <a:t>not Achan, the son of Zerah, commit a trespass concerning the devoted thing, and wrath fell upon all the congregation of Israel? And that man did not perish alone in his iniquity.</a:t>
            </a:r>
          </a:p>
        </p:txBody>
      </p:sp>
      <p:sp>
        <p:nvSpPr>
          <p:cNvPr id="4" name="Rectangle 3"/>
          <p:cNvSpPr/>
          <p:nvPr/>
        </p:nvSpPr>
        <p:spPr>
          <a:xfrm>
            <a:off x="971600" y="4941168"/>
            <a:ext cx="6984776" cy="1200329"/>
          </a:xfrm>
          <a:prstGeom prst="rect">
            <a:avLst/>
          </a:prstGeom>
        </p:spPr>
        <p:txBody>
          <a:bodyPr wrap="square">
            <a:spAutoFit/>
          </a:bodyPr>
          <a:lstStyle/>
          <a:p>
            <a:r>
              <a:rPr lang="en-US" sz="3600" dirty="0" smtClean="0">
                <a:latin typeface="Times New Roman" pitchFamily="18" charset="0"/>
                <a:cs typeface="Times New Roman" pitchFamily="18" charset="0"/>
              </a:rPr>
              <a:t>22:20 Pinchas and 10 princes to </a:t>
            </a:r>
          </a:p>
          <a:p>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Reuven, Gad and ½ Menashe</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8139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784976" cy="1143000"/>
          </a:xfrm>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he-IL" sz="4000" dirty="0" smtClean="0">
                <a:latin typeface="David" pitchFamily="34" charset="-79"/>
                <a:cs typeface="David" pitchFamily="34" charset="-79"/>
              </a:rPr>
              <a:t>כִּי</a:t>
            </a:r>
            <a:r>
              <a:rPr lang="en-US" sz="4000" dirty="0" smtClean="0">
                <a:latin typeface="David" pitchFamily="34" charset="-79"/>
                <a:cs typeface="David" pitchFamily="34" charset="-79"/>
              </a:rPr>
              <a:t> </a:t>
            </a:r>
            <a:r>
              <a:rPr lang="en-US" sz="4000" dirty="0">
                <a:latin typeface="David" pitchFamily="34" charset="-79"/>
                <a:cs typeface="David" pitchFamily="34" charset="-79"/>
              </a:rPr>
              <a:t>עֵד הוּא בֵּינֵינוּ וּבֵינֵיכֶם וּבֵין דֹּרוֹתֵינוּ אַחֲרֵינוּ לַעֲבֹד אֶת עֲבֹדַת </a:t>
            </a:r>
            <a:r>
              <a:rPr lang="he-IL" sz="4000" dirty="0">
                <a:latin typeface="David" pitchFamily="34" charset="-79"/>
                <a:cs typeface="David" pitchFamily="34" charset="-79"/>
              </a:rPr>
              <a:t>יְהֹוָה לְפָנָיו</a:t>
            </a:r>
            <a:r>
              <a:rPr lang="en-US" sz="4000" dirty="0">
                <a:latin typeface="David" pitchFamily="34" charset="-79"/>
                <a:cs typeface="David" pitchFamily="34" charset="-79"/>
              </a:rPr>
              <a:t> </a:t>
            </a:r>
            <a:r>
              <a:rPr lang="he-IL" sz="4000" dirty="0">
                <a:latin typeface="David" pitchFamily="34" charset="-79"/>
                <a:cs typeface="David" pitchFamily="34" charset="-79"/>
              </a:rPr>
              <a:t>בְּעֹלוֹתֵינוּ</a:t>
            </a:r>
            <a:r>
              <a:rPr lang="en-US" sz="4000" dirty="0">
                <a:latin typeface="David" pitchFamily="34" charset="-79"/>
                <a:cs typeface="David" pitchFamily="34" charset="-79"/>
              </a:rPr>
              <a:t> וּבִזְבָחֵינוּ וּבִשְׁלָמֵינוּ </a:t>
            </a:r>
            <a:r>
              <a:rPr lang="he-IL" sz="4000" dirty="0">
                <a:latin typeface="David" pitchFamily="34" charset="-79"/>
                <a:cs typeface="David" pitchFamily="34" charset="-79"/>
              </a:rPr>
              <a:t>וְלֹא</a:t>
            </a:r>
            <a:r>
              <a:rPr lang="en-US" sz="4000" dirty="0">
                <a:latin typeface="David" pitchFamily="34" charset="-79"/>
                <a:cs typeface="David" pitchFamily="34" charset="-79"/>
              </a:rPr>
              <a:t> </a:t>
            </a:r>
            <a:r>
              <a:rPr lang="en-US" sz="4000" dirty="0" err="1">
                <a:latin typeface="David" pitchFamily="34" charset="-79"/>
                <a:cs typeface="David" pitchFamily="34" charset="-79"/>
              </a:rPr>
              <a:t>יֹא</a:t>
            </a:r>
            <a:r>
              <a:rPr lang="he-IL" sz="4000" dirty="0">
                <a:latin typeface="David" pitchFamily="34" charset="-79"/>
                <a:cs typeface="David" pitchFamily="34" charset="-79"/>
              </a:rPr>
              <a:t>מְרוּ</a:t>
            </a:r>
            <a:r>
              <a:rPr lang="en-US" sz="4000" dirty="0">
                <a:latin typeface="David" pitchFamily="34" charset="-79"/>
                <a:cs typeface="David" pitchFamily="34" charset="-79"/>
              </a:rPr>
              <a:t> </a:t>
            </a:r>
            <a:r>
              <a:rPr lang="he-IL" sz="4000" dirty="0">
                <a:latin typeface="David" pitchFamily="34" charset="-79"/>
                <a:cs typeface="David" pitchFamily="34" charset="-79"/>
              </a:rPr>
              <a:t>בְנֵיכֶם</a:t>
            </a:r>
            <a:r>
              <a:rPr lang="en-US" sz="4000" dirty="0">
                <a:latin typeface="David" pitchFamily="34" charset="-79"/>
                <a:cs typeface="David" pitchFamily="34" charset="-79"/>
              </a:rPr>
              <a:t> מָחָר </a:t>
            </a:r>
            <a:r>
              <a:rPr lang="he-IL" sz="4000" dirty="0">
                <a:latin typeface="David" pitchFamily="34" charset="-79"/>
                <a:cs typeface="David" pitchFamily="34" charset="-79"/>
              </a:rPr>
              <a:t>לְבָנֵינוּ</a:t>
            </a:r>
            <a:r>
              <a:rPr lang="en-US" sz="4000" dirty="0">
                <a:latin typeface="David" pitchFamily="34" charset="-79"/>
                <a:cs typeface="David" pitchFamily="34" charset="-79"/>
              </a:rPr>
              <a:t> אֵין לָכֶם חֵלֶק בַּ</a:t>
            </a:r>
            <a:r>
              <a:rPr lang="he-IL" sz="4000" dirty="0">
                <a:latin typeface="David" pitchFamily="34" charset="-79"/>
                <a:cs typeface="David" pitchFamily="34" charset="-79"/>
              </a:rPr>
              <a:t>יהֹוָה</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But </a:t>
            </a:r>
            <a:r>
              <a:rPr lang="en-US" sz="3100" dirty="0">
                <a:solidFill>
                  <a:srgbClr val="0070C0"/>
                </a:solidFill>
              </a:rPr>
              <a:t>it shall be a witness between us and you, and between our generations after us, that we may do the service of Hashem before Him with our burnt-offerings, and with our sacrifices, and with our peace-offerings'; that your children may not say to our children in time to come, 'You have no portion in Hashem.'</a:t>
            </a:r>
          </a:p>
        </p:txBody>
      </p:sp>
      <p:sp>
        <p:nvSpPr>
          <p:cNvPr id="4" name="Rectangle 3"/>
          <p:cNvSpPr/>
          <p:nvPr/>
        </p:nvSpPr>
        <p:spPr>
          <a:xfrm>
            <a:off x="539552" y="5661248"/>
            <a:ext cx="8208912" cy="1200329"/>
          </a:xfrm>
          <a:prstGeom prst="rect">
            <a:avLst/>
          </a:prstGeom>
        </p:spPr>
        <p:txBody>
          <a:bodyPr wrap="square">
            <a:spAutoFit/>
          </a:bodyPr>
          <a:lstStyle/>
          <a:p>
            <a:r>
              <a:rPr lang="en-US" sz="3600" dirty="0" smtClean="0">
                <a:latin typeface="Times New Roman" pitchFamily="18" charset="0"/>
                <a:cs typeface="Times New Roman" pitchFamily="18" charset="0"/>
              </a:rPr>
              <a:t>22:27 Reuven, Gad and ½ Menashe to the  </a:t>
            </a:r>
          </a:p>
          <a:p>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heads </a:t>
            </a:r>
            <a:r>
              <a:rPr lang="en-US" sz="3600" dirty="0">
                <a:latin typeface="Times New Roman" pitchFamily="18" charset="0"/>
                <a:cs typeface="Times New Roman" pitchFamily="18" charset="0"/>
              </a:rPr>
              <a:t>of the thousands of Israel</a:t>
            </a:r>
          </a:p>
        </p:txBody>
      </p:sp>
    </p:spTree>
    <p:extLst>
      <p:ext uri="{BB962C8B-B14F-4D97-AF65-F5344CB8AC3E}">
        <p14:creationId xmlns:p14="http://schemas.microsoft.com/office/powerpoint/2010/main" val="3459269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4000" dirty="0">
                <a:latin typeface="David" pitchFamily="34" charset="-79"/>
                <a:cs typeface="David" pitchFamily="34" charset="-79"/>
              </a:rPr>
              <a:t>וְאַתֶּם תַּעַבְרוּ חֲמֻשִׁים לִפְנֵי אֲחֵיכֶם כֹּל גִּבּוֹרֵי הַחַיִל וַעֲזַרְתֶּם </a:t>
            </a:r>
            <a:r>
              <a:rPr lang="he-IL" sz="4000" dirty="0" smtClean="0">
                <a:latin typeface="David" pitchFamily="34" charset="-79"/>
                <a:cs typeface="David" pitchFamily="34" charset="-79"/>
              </a:rPr>
              <a:t>אוֹתָם</a:t>
            </a:r>
            <a:r>
              <a:rPr lang="en-US" sz="4000" dirty="0" smtClean="0">
                <a:latin typeface="David" pitchFamily="34" charset="-79"/>
                <a:cs typeface="David" pitchFamily="34" charset="-79"/>
              </a:rPr>
              <a:t>.</a:t>
            </a:r>
            <a:r>
              <a:rPr lang="en-US" sz="4000" dirty="0">
                <a:latin typeface="David" pitchFamily="34" charset="-79"/>
                <a:cs typeface="David" pitchFamily="34" charset="-79"/>
              </a:rPr>
              <a:t/>
            </a:r>
            <a:br>
              <a:rPr lang="en-US" sz="4000" dirty="0">
                <a:latin typeface="David" pitchFamily="34" charset="-79"/>
                <a:cs typeface="David" pitchFamily="34" charset="-79"/>
              </a:rPr>
            </a:br>
            <a:r>
              <a:rPr lang="en-US" dirty="0" smtClean="0">
                <a:latin typeface="David" pitchFamily="34" charset="-79"/>
                <a:cs typeface="David" pitchFamily="34" charset="-79"/>
              </a:rPr>
              <a:t/>
            </a:r>
            <a:br>
              <a:rPr lang="en-US" dirty="0" smtClean="0">
                <a:latin typeface="David" pitchFamily="34" charset="-79"/>
                <a:cs typeface="David" pitchFamily="34" charset="-79"/>
              </a:rPr>
            </a:br>
            <a:r>
              <a:rPr lang="en-US" sz="3100" dirty="0" smtClean="0">
                <a:solidFill>
                  <a:srgbClr val="0070C0"/>
                </a:solidFill>
              </a:rPr>
              <a:t>…</a:t>
            </a:r>
            <a:r>
              <a:rPr lang="en-US" sz="3100" dirty="0">
                <a:solidFill>
                  <a:srgbClr val="0070C0"/>
                </a:solidFill>
              </a:rPr>
              <a:t>but you shall pass over before your brethren armed, all the mighty men of valor, </a:t>
            </a:r>
            <a:r>
              <a:rPr lang="en-US" sz="3100" dirty="0" smtClean="0">
                <a:solidFill>
                  <a:srgbClr val="0070C0"/>
                </a:solidFill>
              </a:rPr>
              <a:t/>
            </a:r>
            <a:br>
              <a:rPr lang="en-US" sz="3100" dirty="0" smtClean="0">
                <a:solidFill>
                  <a:srgbClr val="0070C0"/>
                </a:solidFill>
              </a:rPr>
            </a:br>
            <a:r>
              <a:rPr lang="en-US" sz="3100" dirty="0" smtClean="0">
                <a:solidFill>
                  <a:srgbClr val="0070C0"/>
                </a:solidFill>
              </a:rPr>
              <a:t>and </a:t>
            </a:r>
            <a:r>
              <a:rPr lang="en-US" sz="3100" dirty="0">
                <a:solidFill>
                  <a:srgbClr val="0070C0"/>
                </a:solidFill>
              </a:rPr>
              <a:t>you shall help </a:t>
            </a:r>
            <a:r>
              <a:rPr lang="en-US" sz="3100" dirty="0" smtClean="0">
                <a:solidFill>
                  <a:srgbClr val="0070C0"/>
                </a:solidFill>
              </a:rPr>
              <a:t>them.</a:t>
            </a:r>
            <a:endParaRPr lang="en-US" sz="3100" dirty="0">
              <a:solidFill>
                <a:srgbClr val="0070C0"/>
              </a:solidFill>
            </a:endParaRPr>
          </a:p>
        </p:txBody>
      </p:sp>
      <p:sp>
        <p:nvSpPr>
          <p:cNvPr id="4" name="Rectangle 3"/>
          <p:cNvSpPr/>
          <p:nvPr/>
        </p:nvSpPr>
        <p:spPr>
          <a:xfrm>
            <a:off x="1475656" y="4833618"/>
            <a:ext cx="6520503" cy="1200329"/>
          </a:xfrm>
          <a:prstGeom prst="rect">
            <a:avLst/>
          </a:prstGeom>
        </p:spPr>
        <p:txBody>
          <a:bodyPr wrap="none">
            <a:spAutoFit/>
          </a:bodyPr>
          <a:lstStyle/>
          <a:p>
            <a:r>
              <a:rPr lang="en-US" sz="3600" dirty="0" smtClean="0">
                <a:latin typeface="Times New Roman" pitchFamily="18" charset="0"/>
                <a:cs typeface="Times New Roman" pitchFamily="18" charset="0"/>
              </a:rPr>
              <a:t>1:14 Yehoshua to men in Reuven, </a:t>
            </a:r>
          </a:p>
          <a:p>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Gad, ½ Menashe tribes</a:t>
            </a:r>
            <a:endParaRPr lang="en-US" sz="3600" dirty="0"/>
          </a:p>
        </p:txBody>
      </p:sp>
    </p:spTree>
    <p:extLst>
      <p:ext uri="{BB962C8B-B14F-4D97-AF65-F5344CB8AC3E}">
        <p14:creationId xmlns:p14="http://schemas.microsoft.com/office/powerpoint/2010/main" val="235440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1143000"/>
          </a:xfrm>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he-IL" sz="4000" dirty="0" smtClean="0">
                <a:latin typeface="David" pitchFamily="34" charset="-79"/>
                <a:cs typeface="David" pitchFamily="34" charset="-79"/>
              </a:rPr>
              <a:t>הַיּוֹם</a:t>
            </a:r>
            <a:r>
              <a:rPr lang="en-US" sz="4000" dirty="0" smtClean="0">
                <a:latin typeface="David" pitchFamily="34" charset="-79"/>
                <a:cs typeface="David" pitchFamily="34" charset="-79"/>
              </a:rPr>
              <a:t> יָדַעְנוּ כִּי </a:t>
            </a:r>
            <a:r>
              <a:rPr lang="he-IL" sz="4000" dirty="0" smtClean="0">
                <a:latin typeface="David" pitchFamily="34" charset="-79"/>
                <a:cs typeface="David" pitchFamily="34" charset="-79"/>
              </a:rPr>
              <a:t>בְתוֹכֵנוּ</a:t>
            </a:r>
            <a:r>
              <a:rPr lang="en-US" sz="4000" dirty="0" smtClean="0">
                <a:latin typeface="David" pitchFamily="34" charset="-79"/>
                <a:cs typeface="David" pitchFamily="34" charset="-79"/>
              </a:rPr>
              <a:t> </a:t>
            </a:r>
            <a:r>
              <a:rPr lang="he-IL" sz="4000" dirty="0" smtClean="0">
                <a:latin typeface="David" pitchFamily="34" charset="-79"/>
                <a:cs typeface="David" pitchFamily="34" charset="-79"/>
              </a:rPr>
              <a:t>יְהֹוָה אֲשֶׁר לֹא מְעַלְתֶּם</a:t>
            </a:r>
            <a:r>
              <a:rPr lang="en-US" sz="4000" dirty="0" smtClean="0">
                <a:latin typeface="David" pitchFamily="34" charset="-79"/>
                <a:cs typeface="David" pitchFamily="34" charset="-79"/>
              </a:rPr>
              <a:t> בַּ</a:t>
            </a:r>
            <a:r>
              <a:rPr lang="he-IL" sz="4000" dirty="0" smtClean="0">
                <a:latin typeface="David" pitchFamily="34" charset="-79"/>
                <a:cs typeface="David" pitchFamily="34" charset="-79"/>
              </a:rPr>
              <a:t>יהֹוָה הַמַּעַל</a:t>
            </a:r>
            <a:r>
              <a:rPr lang="en-US" sz="4000" dirty="0" smtClean="0">
                <a:latin typeface="David" pitchFamily="34" charset="-79"/>
                <a:cs typeface="David" pitchFamily="34" charset="-79"/>
              </a:rPr>
              <a:t> הַ</a:t>
            </a:r>
            <a:r>
              <a:rPr lang="he-IL" sz="4000" dirty="0" smtClean="0">
                <a:latin typeface="David" pitchFamily="34" charset="-79"/>
                <a:cs typeface="David" pitchFamily="34" charset="-79"/>
              </a:rPr>
              <a:t>זֶּה</a:t>
            </a:r>
            <a:r>
              <a:rPr lang="en-US" sz="4000" dirty="0" smtClean="0">
                <a:latin typeface="David" pitchFamily="34" charset="-79"/>
                <a:cs typeface="David" pitchFamily="34" charset="-79"/>
              </a:rPr>
              <a:t> אָז הִ</a:t>
            </a:r>
            <a:r>
              <a:rPr lang="he-IL" sz="4000" dirty="0" smtClean="0">
                <a:latin typeface="David" pitchFamily="34" charset="-79"/>
                <a:cs typeface="David" pitchFamily="34" charset="-79"/>
              </a:rPr>
              <a:t>צַּלְתֶּם</a:t>
            </a:r>
            <a:r>
              <a:rPr lang="en-US" sz="4000" dirty="0" smtClean="0">
                <a:latin typeface="David" pitchFamily="34" charset="-79"/>
                <a:cs typeface="David" pitchFamily="34" charset="-79"/>
              </a:rPr>
              <a:t> אֶת </a:t>
            </a:r>
            <a:r>
              <a:rPr lang="he-IL" sz="4000" dirty="0" smtClean="0">
                <a:latin typeface="David" pitchFamily="34" charset="-79"/>
                <a:cs typeface="David" pitchFamily="34" charset="-79"/>
              </a:rPr>
              <a:t>בְּנֵי</a:t>
            </a:r>
            <a:r>
              <a:rPr lang="en-US" sz="4000" dirty="0" smtClean="0">
                <a:latin typeface="David" pitchFamily="34" charset="-79"/>
                <a:cs typeface="David" pitchFamily="34" charset="-79"/>
              </a:rPr>
              <a:t> יִשְׂרָאֵל מִ</a:t>
            </a:r>
            <a:r>
              <a:rPr lang="he-IL" sz="4000" dirty="0" smtClean="0">
                <a:latin typeface="David" pitchFamily="34" charset="-79"/>
                <a:cs typeface="David" pitchFamily="34" charset="-79"/>
              </a:rPr>
              <a:t>יַּד</a:t>
            </a:r>
            <a:r>
              <a:rPr lang="en-US" sz="4000" dirty="0" smtClean="0">
                <a:latin typeface="David" pitchFamily="34" charset="-79"/>
                <a:cs typeface="David" pitchFamily="34" charset="-79"/>
              </a:rPr>
              <a:t> </a:t>
            </a:r>
            <a:r>
              <a:rPr lang="he-IL" sz="4000" dirty="0" smtClean="0">
                <a:latin typeface="David" pitchFamily="34" charset="-79"/>
                <a:cs typeface="David" pitchFamily="34" charset="-79"/>
              </a:rPr>
              <a:t>יְהֹוָה</a:t>
            </a:r>
            <a:r>
              <a:rPr lang="en-US" sz="4000" dirty="0" smtClean="0">
                <a:latin typeface="David" pitchFamily="34" charset="-79"/>
                <a:cs typeface="David" pitchFamily="34" charset="-79"/>
              </a:rPr>
              <a:t>.</a:t>
            </a:r>
            <a:br>
              <a:rPr lang="en-US" sz="4000" dirty="0" smtClean="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This </a:t>
            </a:r>
            <a:r>
              <a:rPr lang="en-US" sz="3100" dirty="0">
                <a:solidFill>
                  <a:srgbClr val="0070C0"/>
                </a:solidFill>
              </a:rPr>
              <a:t>day we know that Hashem is in our midst, because you have not committed this treachery against Hashem; now you have delivered the Children of Israel out of the hand of Hashem.</a:t>
            </a:r>
            <a:endParaRPr lang="en-US" sz="4000" dirty="0">
              <a:solidFill>
                <a:srgbClr val="0070C0"/>
              </a:solidFill>
            </a:endParaRPr>
          </a:p>
        </p:txBody>
      </p:sp>
      <p:sp>
        <p:nvSpPr>
          <p:cNvPr id="5" name="Rectangle 4"/>
          <p:cNvSpPr/>
          <p:nvPr/>
        </p:nvSpPr>
        <p:spPr>
          <a:xfrm>
            <a:off x="107504" y="5085184"/>
            <a:ext cx="9036496" cy="646331"/>
          </a:xfrm>
          <a:prstGeom prst="rect">
            <a:avLst/>
          </a:prstGeom>
        </p:spPr>
        <p:txBody>
          <a:bodyPr wrap="square">
            <a:spAutoFit/>
          </a:bodyPr>
          <a:lstStyle/>
          <a:p>
            <a:r>
              <a:rPr lang="en-US" sz="3600" dirty="0" smtClean="0">
                <a:latin typeface="Times New Roman" pitchFamily="18" charset="0"/>
                <a:cs typeface="Times New Roman" pitchFamily="18" charset="0"/>
              </a:rPr>
              <a:t>22:31 Pinchas to Reuven, Gad and ½ Menashe</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20588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smtClean="0">
                <a:latin typeface="David" pitchFamily="34" charset="-79"/>
                <a:cs typeface="David" pitchFamily="34" charset="-79"/>
              </a:rPr>
              <a:t>…</a:t>
            </a:r>
            <a:r>
              <a:rPr lang="he-IL" sz="4000" dirty="0" smtClean="0">
                <a:latin typeface="David" pitchFamily="34" charset="-79"/>
                <a:cs typeface="David" pitchFamily="34" charset="-79"/>
              </a:rPr>
              <a:t>אֲנִי</a:t>
            </a:r>
            <a:r>
              <a:rPr lang="en-US" sz="4000" dirty="0" smtClean="0">
                <a:effectLst/>
                <a:latin typeface="David" pitchFamily="34" charset="-79"/>
                <a:cs typeface="David" pitchFamily="34" charset="-79"/>
              </a:rPr>
              <a:t> זָקַנְתִּי בָּאתִי בַּ</a:t>
            </a:r>
            <a:r>
              <a:rPr lang="he-IL" sz="4000" dirty="0" smtClean="0">
                <a:latin typeface="David" pitchFamily="34" charset="-79"/>
                <a:cs typeface="David" pitchFamily="34" charset="-79"/>
              </a:rPr>
              <a:t>יָּמִים</a:t>
            </a:r>
            <a:r>
              <a:rPr lang="en-US" sz="4000" dirty="0" smtClean="0">
                <a:latin typeface="David" pitchFamily="34" charset="-79"/>
                <a:cs typeface="David" pitchFamily="34" charset="-79"/>
              </a:rPr>
              <a:t>.</a:t>
            </a:r>
            <a:br>
              <a:rPr lang="en-US" sz="4000" dirty="0" smtClean="0">
                <a:latin typeface="David" pitchFamily="34" charset="-79"/>
                <a:cs typeface="David" pitchFamily="34" charset="-79"/>
              </a:rPr>
            </a:br>
            <a:r>
              <a:rPr lang="he-IL" sz="4000" dirty="0" smtClean="0">
                <a:latin typeface="David" pitchFamily="34" charset="-79"/>
                <a:cs typeface="David" pitchFamily="34" charset="-79"/>
              </a:rPr>
              <a:t>וְאַתֶּם רְאִיתֶם אֵת כׇּל אֲשֶׁר עָשָׂה יְהֹוָה אֱלֹהֵיכֶם לְכׇל הַגּוֹיִם הָאֵלֶּה מִפְּנֵיכֶם כִּי יְהֹוָה אֱלֹהֵיכֶם הוּא הַנִּלְחָם לָכֶם</a:t>
            </a:r>
            <a:r>
              <a:rPr lang="he-IL" sz="4000" dirty="0" smtClean="0">
                <a:effectLst/>
                <a:latin typeface="David" pitchFamily="34" charset="-79"/>
                <a:cs typeface="David" pitchFamily="34" charset="-79"/>
              </a:rPr>
              <a:t>.</a:t>
            </a:r>
            <a:r>
              <a:rPr lang="en-US" sz="4000" dirty="0" smtClean="0">
                <a:effectLst/>
                <a:latin typeface="David" pitchFamily="34" charset="-79"/>
                <a:cs typeface="David" pitchFamily="34" charset="-79"/>
              </a:rPr>
              <a:t/>
            </a:r>
            <a:br>
              <a:rPr lang="en-US" sz="4000" dirty="0" smtClean="0">
                <a:effectLst/>
                <a:latin typeface="David" pitchFamily="34" charset="-79"/>
                <a:cs typeface="David" pitchFamily="34" charset="-79"/>
              </a:rPr>
            </a:br>
            <a:r>
              <a:rPr lang="en-US" sz="4000" dirty="0" smtClean="0">
                <a:solidFill>
                  <a:srgbClr val="0070C0"/>
                </a:solidFill>
                <a:effectLst/>
                <a:latin typeface="David" pitchFamily="34" charset="-79"/>
                <a:cs typeface="David" pitchFamily="34" charset="-79"/>
              </a:rPr>
              <a:t>…</a:t>
            </a:r>
            <a:r>
              <a:rPr lang="en-US" sz="3100" dirty="0" smtClean="0">
                <a:solidFill>
                  <a:srgbClr val="0070C0"/>
                </a:solidFill>
                <a:effectLst/>
              </a:rPr>
              <a:t>I am old and well advanced in years.</a:t>
            </a:r>
            <a:r>
              <a:rPr lang="en-US" sz="3100" dirty="0" smtClean="0">
                <a:solidFill>
                  <a:srgbClr val="0070C0"/>
                </a:solidFill>
              </a:rPr>
              <a:t> </a:t>
            </a:r>
            <a:r>
              <a:rPr lang="en-US" sz="3100" dirty="0" smtClean="0">
                <a:solidFill>
                  <a:srgbClr val="0070C0"/>
                </a:solidFill>
                <a:effectLst/>
              </a:rPr>
              <a:t>And you have seen all that Hashem your God has done to all these nations because of you; for Hashem your God, it is He that has fought for you.</a:t>
            </a:r>
            <a:endParaRPr lang="en-US" dirty="0">
              <a:solidFill>
                <a:srgbClr val="0070C0"/>
              </a:solidFill>
              <a:latin typeface="David" pitchFamily="34" charset="-79"/>
              <a:cs typeface="David" pitchFamily="34" charset="-79"/>
            </a:endParaRPr>
          </a:p>
        </p:txBody>
      </p:sp>
      <p:sp>
        <p:nvSpPr>
          <p:cNvPr id="4" name="Rectangle 3"/>
          <p:cNvSpPr/>
          <p:nvPr/>
        </p:nvSpPr>
        <p:spPr>
          <a:xfrm>
            <a:off x="683568" y="4869160"/>
            <a:ext cx="7920880" cy="1200329"/>
          </a:xfrm>
          <a:prstGeom prst="rect">
            <a:avLst/>
          </a:prstGeom>
        </p:spPr>
        <p:txBody>
          <a:bodyPr wrap="square">
            <a:spAutoFit/>
          </a:bodyPr>
          <a:lstStyle/>
          <a:p>
            <a:r>
              <a:rPr lang="en-US" sz="3600" dirty="0" smtClean="0">
                <a:latin typeface="Times New Roman" pitchFamily="18" charset="0"/>
                <a:cs typeface="Times New Roman" pitchFamily="18" charset="0"/>
              </a:rPr>
              <a:t>23:2,3  Yehoshua to his elders, his heads, </a:t>
            </a:r>
          </a:p>
          <a:p>
            <a:r>
              <a:rPr lang="en-US" sz="3600" dirty="0" smtClean="0">
                <a:latin typeface="Times New Roman" pitchFamily="18" charset="0"/>
                <a:cs typeface="Times New Roman" pitchFamily="18" charset="0"/>
              </a:rPr>
              <a:t>             his judges, and to his officers.</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516223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507288" cy="1143000"/>
          </a:xfrm>
        </p:spPr>
        <p:txBody>
          <a:bodyPr>
            <a:noAutofit/>
          </a:bodyPr>
          <a:lstStyle/>
          <a:p>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he-IL" sz="3600" dirty="0" smtClean="0">
                <a:latin typeface="David" pitchFamily="34" charset="-79"/>
                <a:cs typeface="David" pitchFamily="34" charset="-79"/>
              </a:rPr>
              <a:t>וַיהֹוָה אֱלֹהֵיכֶם הוּא יֶהְדֳּפֵם מִפְּנֵיכֶם וְהוֹרִישׁ אֹתָם מִלִּפְנֵיכֶם וִירִשְׁתֶּם אֶת אַרְצָם כַּאֲשֶׁר דִּבֶּר יְהֹוָה אֱלֹהֵיכֶם לָכֶם. </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he-IL" sz="3600" dirty="0" smtClean="0">
                <a:latin typeface="David" pitchFamily="34" charset="-79"/>
                <a:cs typeface="David" pitchFamily="34" charset="-79"/>
              </a:rPr>
              <a:t>וַחֲזַקְתֶּם מְאֹד לִשְׁמֹר וְלַעֲשׂוֹת אֵת כׇּל הַכָּתוּב בְּסֵפֶר תּוֹרַת מֹשֶׁה לְבִלְתִּי סוּר מִמֶּנּוּ יָמִין וּשְׂמֹאול.</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2800" dirty="0" smtClean="0">
                <a:solidFill>
                  <a:srgbClr val="0070C0"/>
                </a:solidFill>
                <a:effectLst/>
              </a:rPr>
              <a:t>And Hashem your God, He shall thrust them out from before you and drive them from out of your sight; and you shall possess their land, as Hashem your God spoke to you.</a:t>
            </a:r>
            <a:r>
              <a:rPr lang="en-US" sz="2800" dirty="0" smtClean="0">
                <a:solidFill>
                  <a:srgbClr val="0070C0"/>
                </a:solidFill>
              </a:rPr>
              <a:t> </a:t>
            </a:r>
            <a:r>
              <a:rPr lang="en-US" sz="2800" dirty="0" smtClean="0">
                <a:solidFill>
                  <a:srgbClr val="0070C0"/>
                </a:solidFill>
                <a:effectLst/>
              </a:rPr>
              <a:t>Therefore be very courageous to keep and to do all that is written in the book of the law of Moses, that you turn not aside from it to the right or to the left.</a:t>
            </a:r>
            <a:endParaRPr lang="en-US" sz="3600" dirty="0">
              <a:solidFill>
                <a:srgbClr val="0070C0"/>
              </a:solidFill>
              <a:latin typeface="David" pitchFamily="34" charset="-79"/>
              <a:cs typeface="David" pitchFamily="34" charset="-79"/>
            </a:endParaRPr>
          </a:p>
        </p:txBody>
      </p:sp>
      <p:sp>
        <p:nvSpPr>
          <p:cNvPr id="4" name="Rectangle 3"/>
          <p:cNvSpPr/>
          <p:nvPr/>
        </p:nvSpPr>
        <p:spPr>
          <a:xfrm>
            <a:off x="683568" y="5725529"/>
            <a:ext cx="7770332" cy="1200329"/>
          </a:xfrm>
          <a:prstGeom prst="rect">
            <a:avLst/>
          </a:prstGeom>
        </p:spPr>
        <p:txBody>
          <a:bodyPr wrap="none">
            <a:spAutoFit/>
          </a:bodyPr>
          <a:lstStyle/>
          <a:p>
            <a:r>
              <a:rPr lang="en-US" sz="3600" dirty="0" smtClean="0">
                <a:latin typeface="Times New Roman" pitchFamily="18" charset="0"/>
                <a:cs typeface="Times New Roman" pitchFamily="18" charset="0"/>
              </a:rPr>
              <a:t>23:5,6</a:t>
            </a:r>
            <a:r>
              <a:rPr lang="en-US" sz="3600" dirty="0" smtClean="0"/>
              <a:t> </a:t>
            </a:r>
            <a:r>
              <a:rPr lang="en-US" sz="3600" dirty="0" smtClean="0">
                <a:latin typeface="Times New Roman" pitchFamily="18" charset="0"/>
                <a:cs typeface="Times New Roman" pitchFamily="18" charset="0"/>
              </a:rPr>
              <a:t>Yehoshua to his elders, his heads, </a:t>
            </a:r>
          </a:p>
          <a:p>
            <a:r>
              <a:rPr lang="en-US" sz="3600" dirty="0" smtClean="0">
                <a:latin typeface="Times New Roman" pitchFamily="18" charset="0"/>
                <a:cs typeface="Times New Roman" pitchFamily="18" charset="0"/>
              </a:rPr>
              <a:t>            his judges, and to his officers.	</a:t>
            </a:r>
            <a:endParaRPr lang="en-US" sz="3600" dirty="0"/>
          </a:p>
        </p:txBody>
      </p:sp>
    </p:spTree>
    <p:extLst>
      <p:ext uri="{BB962C8B-B14F-4D97-AF65-F5344CB8AC3E}">
        <p14:creationId xmlns:p14="http://schemas.microsoft.com/office/powerpoint/2010/main" val="1243931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rtl="1"/>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he-IL" sz="3500" dirty="0" smtClean="0">
                <a:latin typeface="David" pitchFamily="34" charset="-79"/>
                <a:cs typeface="David" pitchFamily="34" charset="-79"/>
              </a:rPr>
              <a:t>כִּי אִם שׁוֹב תָּשׁוּבוּ וּדְבַקְתֶּם בְּיֶתֶר הַגּוֹיִם הָאֵלֶּה הַנִּשְׁאָרִים הָאֵלֶּה אִתְּכֶם וְהִתְחַתַּנְתֶּם בָּהֶם וּבָאתֶם בָּהֶם וְהֵם בָּכֶם</a:t>
            </a:r>
            <a:r>
              <a:rPr lang="en-US" sz="3500" dirty="0" smtClean="0">
                <a:latin typeface="David" pitchFamily="34" charset="-79"/>
                <a:cs typeface="David" pitchFamily="34" charset="-79"/>
              </a:rPr>
              <a:t>.</a:t>
            </a:r>
            <a:br>
              <a:rPr lang="en-US" sz="3500" dirty="0" smtClean="0">
                <a:latin typeface="David" pitchFamily="34" charset="-79"/>
                <a:cs typeface="David" pitchFamily="34" charset="-79"/>
              </a:rPr>
            </a:br>
            <a:r>
              <a:rPr lang="he-IL" sz="3500" dirty="0" smtClean="0">
                <a:latin typeface="David" pitchFamily="34" charset="-79"/>
                <a:cs typeface="David" pitchFamily="34" charset="-79"/>
              </a:rPr>
              <a:t>יָדוֹעַ תֵּדְעוּ כִּי לֹא יוֹסִיף יְהֹוָה אֱלֹהֵיכֶם לְהוֹרִישׁ אֶת הַגּוֹיִם הָאֵלֶּה מִלִּפְנֵיכֶם וְהָיוּ לָכֶם לְפַח וּלְמוֹקֵשׁ וּלְשֹׁטֵט בְּצִדֵּיכֶם וְלִצְנִנִים בְּעֵינֵיכֶם עַד אֲבׇדְכֶם מֵעַל הָאֲדָמָה הַטּוֹבָה הַזֹּאת אֲשֶׁר נָתַן לָכֶם יְהֹוָה אֱלֹהֵיכֶם.</a:t>
            </a:r>
            <a:r>
              <a:rPr lang="en-US" sz="3500" dirty="0" smtClean="0">
                <a:latin typeface="David" pitchFamily="34" charset="-79"/>
                <a:cs typeface="David" pitchFamily="34" charset="-79"/>
              </a:rPr>
              <a:t/>
            </a:r>
            <a:br>
              <a:rPr lang="en-US" sz="3500" dirty="0" smtClean="0">
                <a:latin typeface="David" pitchFamily="34" charset="-79"/>
                <a:cs typeface="David" pitchFamily="34" charset="-79"/>
              </a:rPr>
            </a:br>
            <a:r>
              <a:rPr lang="en-US" sz="2600" dirty="0" smtClean="0">
                <a:solidFill>
                  <a:srgbClr val="0070C0"/>
                </a:solidFill>
                <a:effectLst/>
              </a:rPr>
              <a:t>For, if you in any way go back and cleave to the remnant of these nations, these that remain among you, and make marriages with them, and go in to them, and they to you;</a:t>
            </a:r>
            <a:r>
              <a:rPr lang="en-US" sz="2600" dirty="0" smtClean="0">
                <a:solidFill>
                  <a:srgbClr val="0070C0"/>
                </a:solidFill>
              </a:rPr>
              <a:t> </a:t>
            </a:r>
            <a:r>
              <a:rPr lang="en-US" sz="2600" dirty="0" smtClean="0">
                <a:solidFill>
                  <a:srgbClr val="0070C0"/>
                </a:solidFill>
                <a:effectLst/>
              </a:rPr>
              <a:t>Know for certain that Hashem your God will no longer drive these nations from out of your sight; but they shall be a snare and a trap to you, and a scourge in your sides, and pricks in your eyes, until you perish from off this good land which Hashem your God has given you.</a:t>
            </a:r>
            <a:endParaRPr lang="en-US" sz="2600" dirty="0">
              <a:solidFill>
                <a:srgbClr val="0070C0"/>
              </a:solidFill>
              <a:latin typeface="David" pitchFamily="34" charset="-79"/>
              <a:cs typeface="David" pitchFamily="34" charset="-79"/>
            </a:endParaRPr>
          </a:p>
        </p:txBody>
      </p:sp>
      <p:sp>
        <p:nvSpPr>
          <p:cNvPr id="4" name="Rectangle 3"/>
          <p:cNvSpPr/>
          <p:nvPr/>
        </p:nvSpPr>
        <p:spPr>
          <a:xfrm>
            <a:off x="1331640" y="5903893"/>
            <a:ext cx="6336704" cy="954107"/>
          </a:xfrm>
          <a:prstGeom prst="rect">
            <a:avLst/>
          </a:prstGeom>
        </p:spPr>
        <p:txBody>
          <a:bodyPr wrap="square">
            <a:spAutoFit/>
          </a:bodyPr>
          <a:lstStyle/>
          <a:p>
            <a:r>
              <a:rPr lang="en-US" sz="2800" dirty="0" smtClean="0">
                <a:latin typeface="Times New Roman" pitchFamily="18" charset="0"/>
                <a:cs typeface="Times New Roman" pitchFamily="18" charset="0"/>
              </a:rPr>
              <a:t>23:12,13 Yehoshua to his elders, his heads, </a:t>
            </a:r>
          </a:p>
          <a:p>
            <a:r>
              <a:rPr lang="en-US" sz="2800" dirty="0" smtClean="0">
                <a:latin typeface="Times New Roman" pitchFamily="18" charset="0"/>
                <a:cs typeface="Times New Roman" pitchFamily="18" charset="0"/>
              </a:rPr>
              <a:t>                his judges, and to his officers.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167204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712968" cy="1143000"/>
          </a:xfrm>
        </p:spPr>
        <p:txBody>
          <a:bodyPr>
            <a:noAutofit/>
          </a:bodyPr>
          <a:lstStyle/>
          <a:p>
            <a:r>
              <a:rPr lang="en-US" sz="3600" dirty="0" smtClean="0">
                <a:effectLst/>
                <a:latin typeface="David" pitchFamily="34" charset="-79"/>
                <a:cs typeface="David" pitchFamily="34" charset="-79"/>
              </a:rPr>
              <a:t/>
            </a:r>
            <a:br>
              <a:rPr lang="en-US" sz="3600" dirty="0" smtClean="0">
                <a:effectLst/>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he-IL" sz="3600" dirty="0" smtClean="0">
                <a:effectLst/>
                <a:latin typeface="David" pitchFamily="34" charset="-79"/>
                <a:cs typeface="David" pitchFamily="34" charset="-79"/>
              </a:rPr>
              <a:t>בְּעׇבְרְכֶם אֶת בְּרִית יְהֹוָה אֱלֹהֵיכֶם אֲשֶׁר צִוָּה אֶתְכֶם וַהֲלַכְתֶּם וַעֲבַדְתֶּם אֱלֹהִים אֲחֵרִים וְהִשְׁתַּחֲוִיתֶם לָהֶם וְחָרָה אַף יְהֹוָה בָּכֶם וַאֲבַדְתֶּם מְהֵרָה מֵעַל הָאָרֶץ הַטּוֹבָה אֲשֶׁר נָתַן לָכֶם.</a:t>
            </a:r>
            <a:r>
              <a:rPr lang="en-US" sz="3600" dirty="0" smtClean="0">
                <a:effectLst/>
                <a:latin typeface="David" pitchFamily="34" charset="-79"/>
                <a:cs typeface="David" pitchFamily="34" charset="-79"/>
              </a:rPr>
              <a:t/>
            </a:r>
            <a:br>
              <a:rPr lang="en-US" sz="3600" dirty="0" smtClean="0">
                <a:effectLst/>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2800" dirty="0" smtClean="0">
                <a:solidFill>
                  <a:srgbClr val="0070C0"/>
                </a:solidFill>
              </a:rPr>
              <a:t>When you transgress the covenant of Hashem your God which He commanded you, and go and serve other gods, and worship them; then shall the anger of Hashem be kindled against you, and you shall perish quickly from off the good land which He has given to you.</a:t>
            </a:r>
            <a:endParaRPr lang="en-US" sz="2800" dirty="0">
              <a:solidFill>
                <a:srgbClr val="0070C0"/>
              </a:solidFill>
              <a:latin typeface="David" pitchFamily="34" charset="-79"/>
              <a:cs typeface="David" pitchFamily="34" charset="-79"/>
            </a:endParaRPr>
          </a:p>
        </p:txBody>
      </p:sp>
      <p:sp>
        <p:nvSpPr>
          <p:cNvPr id="4" name="Rectangle 3"/>
          <p:cNvSpPr/>
          <p:nvPr/>
        </p:nvSpPr>
        <p:spPr>
          <a:xfrm>
            <a:off x="683568" y="5589240"/>
            <a:ext cx="7649017" cy="1477328"/>
          </a:xfrm>
          <a:prstGeom prst="rect">
            <a:avLst/>
          </a:prstGeom>
        </p:spPr>
        <p:txBody>
          <a:bodyPr wrap="none">
            <a:spAutoFit/>
          </a:bodyPr>
          <a:lstStyle/>
          <a:p>
            <a:r>
              <a:rPr lang="en-US" sz="3600" dirty="0" smtClean="0">
                <a:latin typeface="Times New Roman" pitchFamily="18" charset="0"/>
                <a:cs typeface="Times New Roman" pitchFamily="18" charset="0"/>
              </a:rPr>
              <a:t>23:16 Yehoshua to his elders, his heads, </a:t>
            </a:r>
          </a:p>
          <a:p>
            <a:r>
              <a:rPr lang="en-US" sz="3600" dirty="0" smtClean="0">
                <a:latin typeface="Times New Roman" pitchFamily="18" charset="0"/>
                <a:cs typeface="Times New Roman" pitchFamily="18" charset="0"/>
              </a:rPr>
              <a:t>           his judges, and to his officers.</a:t>
            </a:r>
          </a:p>
          <a:p>
            <a:endParaRPr lang="en-US" dirty="0"/>
          </a:p>
        </p:txBody>
      </p:sp>
    </p:spTree>
    <p:extLst>
      <p:ext uri="{BB962C8B-B14F-4D97-AF65-F5344CB8AC3E}">
        <p14:creationId xmlns:p14="http://schemas.microsoft.com/office/powerpoint/2010/main" val="19804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he-IL" sz="3600" dirty="0" smtClean="0">
                <a:latin typeface="David" pitchFamily="34" charset="-79"/>
                <a:cs typeface="David" pitchFamily="34" charset="-79"/>
              </a:rPr>
              <a:t>כֹּה אָמַר יְהֹוָה אֱלֹהֵי יִשְׂרָאֵל בְּעֵבֶר הַנָּהָר יָשְׁבוּ אֲבוֹתֵיכֶם מֵעוֹלָם תֶּרַח אֲבִי אַבְרָהָם וַאֲבִי נָחוֹר וַיַּעַבְדוּ אֱלֹהִים אֲחֵרִים. </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he-IL" sz="3600" dirty="0" smtClean="0">
                <a:latin typeface="David" pitchFamily="34" charset="-79"/>
                <a:cs typeface="David" pitchFamily="34" charset="-79"/>
              </a:rPr>
              <a:t> וָאֶקַּח אֶת אֲבִיכֶם אֶת אַבְרָהָם מֵעֵבֶר הַנָּהָר וָאוֹלֵךְ אֹתוֹ בְּכׇל אֶרֶץ כְּנָעַן</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2800" dirty="0" smtClean="0">
                <a:solidFill>
                  <a:srgbClr val="0070C0"/>
                </a:solidFill>
                <a:effectLst/>
              </a:rPr>
              <a:t>Thus says Hashem, the God of Israel, 'Your fathers dwelled of old time beyond the River, even Terach, the father of Abraham, and the father of Nachor; and they served other gods.</a:t>
            </a:r>
            <a:r>
              <a:rPr lang="en-US" sz="2800" dirty="0" smtClean="0">
                <a:solidFill>
                  <a:srgbClr val="0070C0"/>
                </a:solidFill>
              </a:rPr>
              <a:t> </a:t>
            </a:r>
            <a:br>
              <a:rPr lang="en-US" sz="2800" dirty="0" smtClean="0">
                <a:solidFill>
                  <a:srgbClr val="0070C0"/>
                </a:solidFill>
              </a:rPr>
            </a:br>
            <a:r>
              <a:rPr lang="en-US" sz="2800" dirty="0" smtClean="0">
                <a:solidFill>
                  <a:srgbClr val="0070C0"/>
                </a:solidFill>
                <a:effectLst/>
              </a:rPr>
              <a:t>And I took your father Abraham from beyond the River and led him throughout all the land of Canaan</a:t>
            </a:r>
            <a:endParaRPr lang="en-US" sz="2800" dirty="0">
              <a:solidFill>
                <a:srgbClr val="0070C0"/>
              </a:solidFill>
              <a:latin typeface="David" pitchFamily="34" charset="-79"/>
              <a:cs typeface="David" pitchFamily="34" charset="-79"/>
            </a:endParaRPr>
          </a:p>
        </p:txBody>
      </p:sp>
      <p:sp>
        <p:nvSpPr>
          <p:cNvPr id="6" name="Rectangle 5"/>
          <p:cNvSpPr/>
          <p:nvPr/>
        </p:nvSpPr>
        <p:spPr>
          <a:xfrm>
            <a:off x="539552" y="6093296"/>
            <a:ext cx="8496944" cy="646331"/>
          </a:xfrm>
          <a:prstGeom prst="rect">
            <a:avLst/>
          </a:prstGeom>
        </p:spPr>
        <p:txBody>
          <a:bodyPr wrap="square">
            <a:spAutoFit/>
          </a:bodyPr>
          <a:lstStyle/>
          <a:p>
            <a:r>
              <a:rPr lang="en-US" sz="3600" dirty="0" smtClean="0">
                <a:effectLst/>
                <a:latin typeface="Times New Roman" pitchFamily="18" charset="0"/>
                <a:cs typeface="Times New Roman" pitchFamily="18" charset="0"/>
              </a:rPr>
              <a:t>24:2,3 Yehoshua to all the Am at Shechem</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949492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
            </a:r>
            <a:br>
              <a:rPr lang="en-US" dirty="0" smtClean="0">
                <a:effectLst/>
              </a:rPr>
            </a:br>
            <a:r>
              <a:rPr lang="en-US" dirty="0"/>
              <a:t/>
            </a:r>
            <a:br>
              <a:rPr lang="en-US" dirty="0"/>
            </a:br>
            <a:r>
              <a:rPr lang="en-US" dirty="0" smtClean="0"/>
              <a:t/>
            </a:r>
            <a:br>
              <a:rPr lang="en-US" dirty="0" smtClean="0"/>
            </a:br>
            <a:r>
              <a:rPr lang="en-US" dirty="0"/>
              <a:t/>
            </a:r>
            <a:br>
              <a:rPr lang="en-US" dirty="0"/>
            </a:br>
            <a:r>
              <a:rPr lang="en-US" dirty="0" smtClean="0">
                <a:effectLst/>
              </a:rPr>
              <a:t/>
            </a:r>
            <a:br>
              <a:rPr lang="en-US" dirty="0" smtClean="0">
                <a:effectLst/>
              </a:rPr>
            </a:br>
            <a:r>
              <a:rPr lang="en-US" dirty="0" smtClean="0">
                <a:effectLst/>
              </a:rPr>
              <a:t/>
            </a:r>
            <a:br>
              <a:rPr lang="en-US" dirty="0" smtClean="0">
                <a:effectLst/>
              </a:rPr>
            </a:br>
            <a:r>
              <a:rPr lang="he-IL" sz="4000" dirty="0" smtClean="0">
                <a:effectLst/>
                <a:latin typeface="David" pitchFamily="34" charset="-79"/>
                <a:cs typeface="David" pitchFamily="34" charset="-79"/>
              </a:rPr>
              <a:t>וַתַּעַבְרוּ אֶת הַיַּרְדֵּן וַתָּבֹאוּ אֶל יְרִיחוֹ וַיִּלָּחֲמוּ בָכֶם בַּעֲלֵי יְרִיחוֹ הָאֱמֹרִי וְהַפְּרִזִּי וְהַכְּנַעֲנִי וְהַחִתִּי וְהַגִּרְגָּשִׁי הַחִוִּי וְהַיְבוּסִי וָאֶתֵּן אוֹתָם בְּיֶדְכֶם.</a:t>
            </a:r>
            <a:r>
              <a:rPr lang="en-US" sz="4000" dirty="0" smtClean="0">
                <a:effectLst/>
                <a:latin typeface="David" pitchFamily="34" charset="-79"/>
                <a:cs typeface="David" pitchFamily="34" charset="-79"/>
              </a:rPr>
              <a:t/>
            </a:r>
            <a:br>
              <a:rPr lang="en-US" sz="4000" dirty="0" smtClean="0">
                <a:effectLst/>
                <a:latin typeface="David" pitchFamily="34" charset="-79"/>
                <a:cs typeface="David" pitchFamily="34" charset="-79"/>
              </a:rPr>
            </a:br>
            <a:r>
              <a:rPr lang="en-US" sz="4000" dirty="0" smtClean="0">
                <a:effectLst/>
                <a:latin typeface="David" pitchFamily="34" charset="-79"/>
                <a:cs typeface="David" pitchFamily="34" charset="-79"/>
              </a:rPr>
              <a:t/>
            </a:r>
            <a:br>
              <a:rPr lang="en-US" sz="4000" dirty="0" smtClean="0">
                <a:effectLst/>
                <a:latin typeface="David" pitchFamily="34" charset="-79"/>
                <a:cs typeface="David" pitchFamily="34" charset="-79"/>
              </a:rPr>
            </a:br>
            <a:r>
              <a:rPr lang="en-US" sz="3600" dirty="0" smtClean="0">
                <a:solidFill>
                  <a:srgbClr val="0070C0"/>
                </a:solidFill>
              </a:rPr>
              <a:t>And you went over the Jordan and came to Jericho. And the men of Jericho fought against you, the Amorite, and the Perizzite, and the Canaanite, and the Hittite, and the Girgashite, the Hivite, and the Jebusite; and I delivered them into your hand.</a:t>
            </a:r>
            <a:endParaRPr lang="en-US" sz="3600" dirty="0">
              <a:solidFill>
                <a:srgbClr val="0070C0"/>
              </a:solidFill>
              <a:latin typeface="David" pitchFamily="34" charset="-79"/>
              <a:cs typeface="David" pitchFamily="34" charset="-79"/>
            </a:endParaRPr>
          </a:p>
        </p:txBody>
      </p:sp>
      <p:sp>
        <p:nvSpPr>
          <p:cNvPr id="6" name="Rectangle 5"/>
          <p:cNvSpPr/>
          <p:nvPr/>
        </p:nvSpPr>
        <p:spPr>
          <a:xfrm>
            <a:off x="539552" y="5447847"/>
            <a:ext cx="8136904" cy="646331"/>
          </a:xfrm>
          <a:prstGeom prst="rect">
            <a:avLst/>
          </a:prstGeom>
        </p:spPr>
        <p:txBody>
          <a:bodyPr wrap="square">
            <a:spAutoFit/>
          </a:bodyPr>
          <a:lstStyle/>
          <a:p>
            <a:r>
              <a:rPr lang="en-US" sz="3600" dirty="0" smtClean="0">
                <a:latin typeface="Times New Roman" pitchFamily="18" charset="0"/>
                <a:cs typeface="Times New Roman" pitchFamily="18" charset="0"/>
              </a:rPr>
              <a:t>24:11 </a:t>
            </a:r>
            <a:r>
              <a:rPr lang="en-US" sz="3600" dirty="0" smtClean="0">
                <a:effectLst/>
                <a:latin typeface="Times New Roman" pitchFamily="18" charset="0"/>
                <a:cs typeface="Times New Roman" pitchFamily="18" charset="0"/>
              </a:rPr>
              <a:t>Yehoshua to all the Am at Shechem</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424844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he-IL" sz="3600" dirty="0" smtClean="0">
                <a:latin typeface="David" pitchFamily="34" charset="-79"/>
                <a:cs typeface="David" pitchFamily="34" charset="-79"/>
              </a:rPr>
              <a:t>ו</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he-IL" sz="3600" dirty="0" smtClean="0">
                <a:latin typeface="David" pitchFamily="34" charset="-79"/>
                <a:cs typeface="David" pitchFamily="34" charset="-79"/>
              </a:rPr>
              <a:t>ָאֶתֵּן לָכֶם אֶרֶץ אֲשֶׁר לֹא יָגַעְתָּ בָּהּ וְעָרִים אֲשֶׁר לֹא בְנִיתֶם וַתֵּשְׁבוּ בָּהֶם כְּרָמִים וְזֵיתִים אֲשֶׁר לֹא נְטַעְתֶּם אַתֶּם אֹכְלִים. </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he-IL" sz="3600" dirty="0" smtClean="0">
                <a:latin typeface="David" pitchFamily="34" charset="-79"/>
                <a:cs typeface="David" pitchFamily="34" charset="-79"/>
              </a:rPr>
              <a:t>וְעַתָּה יְראוּ אֶת יְהֹוָה וְעִבְדוּ אֹתוֹ בְּתָמִים וּבֶאֱמֶת וְהָסִירוּ אֶת אֱלֹהִים אֲשֶׁר עָבְדוּ אֲבוֹתֵיכֶם בְּעֵבֶר הַנָּהָר וּבְמִצְרַיִם וְעִבְדוּ אֶת יְהֹוָה.</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2800" dirty="0" smtClean="0">
                <a:solidFill>
                  <a:srgbClr val="0070C0"/>
                </a:solidFill>
                <a:effectLst/>
              </a:rPr>
              <a:t>And I gave you a land upon which you had not labored and cities which you had not built, and you dwelled in it. Of vineyards and olive-yards which you did not plant, you eat.'</a:t>
            </a:r>
            <a:r>
              <a:rPr lang="en-US" sz="2800" dirty="0" smtClean="0">
                <a:solidFill>
                  <a:srgbClr val="0070C0"/>
                </a:solidFill>
              </a:rPr>
              <a:t> </a:t>
            </a:r>
            <a:r>
              <a:rPr lang="en-US" sz="2800" dirty="0" smtClean="0">
                <a:solidFill>
                  <a:srgbClr val="0070C0"/>
                </a:solidFill>
                <a:effectLst/>
              </a:rPr>
              <a:t/>
            </a:r>
            <a:br>
              <a:rPr lang="en-US" sz="2800" dirty="0" smtClean="0">
                <a:solidFill>
                  <a:srgbClr val="0070C0"/>
                </a:solidFill>
                <a:effectLst/>
              </a:rPr>
            </a:br>
            <a:r>
              <a:rPr lang="en-US" sz="2800" dirty="0" smtClean="0">
                <a:solidFill>
                  <a:srgbClr val="0070C0"/>
                </a:solidFill>
                <a:effectLst/>
              </a:rPr>
              <a:t>Now therefore fear Hashem and serve Him in sincerity and in truth; and put away the gods which your fathers served beyond the River and in Egypt, and serve Hashem.</a:t>
            </a:r>
            <a:endParaRPr lang="en-US" sz="3600" dirty="0">
              <a:solidFill>
                <a:srgbClr val="0070C0"/>
              </a:solidFill>
              <a:latin typeface="David" pitchFamily="34" charset="-79"/>
              <a:cs typeface="David" pitchFamily="34" charset="-79"/>
            </a:endParaRPr>
          </a:p>
        </p:txBody>
      </p:sp>
      <p:sp>
        <p:nvSpPr>
          <p:cNvPr id="4" name="Rectangle 3"/>
          <p:cNvSpPr/>
          <p:nvPr/>
        </p:nvSpPr>
        <p:spPr>
          <a:xfrm>
            <a:off x="539552" y="6211669"/>
            <a:ext cx="8698795" cy="646331"/>
          </a:xfrm>
          <a:prstGeom prst="rect">
            <a:avLst/>
          </a:prstGeom>
        </p:spPr>
        <p:txBody>
          <a:bodyPr wrap="square">
            <a:spAutoFit/>
          </a:bodyPr>
          <a:lstStyle/>
          <a:p>
            <a:r>
              <a:rPr lang="en-US" sz="3600" dirty="0" smtClean="0">
                <a:latin typeface="Times New Roman" pitchFamily="18" charset="0"/>
                <a:cs typeface="Times New Roman" pitchFamily="18" charset="0"/>
              </a:rPr>
              <a:t>24:13,14 </a:t>
            </a:r>
            <a:r>
              <a:rPr lang="en-US" sz="3600" dirty="0" smtClean="0">
                <a:effectLst/>
                <a:latin typeface="Times New Roman" pitchFamily="18" charset="0"/>
                <a:cs typeface="Times New Roman" pitchFamily="18" charset="0"/>
              </a:rPr>
              <a:t>Yehoshua to all the Am at Shechem</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64580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effectLst/>
                <a:latin typeface="David" pitchFamily="34" charset="-79"/>
                <a:cs typeface="David" pitchFamily="34" charset="-79"/>
              </a:rPr>
              <a:t/>
            </a:r>
            <a:br>
              <a:rPr lang="en-US" sz="3600" dirty="0" smtClean="0">
                <a:effectLst/>
                <a:latin typeface="David" pitchFamily="34" charset="-79"/>
                <a:cs typeface="David" pitchFamily="34" charset="-79"/>
              </a:rPr>
            </a:br>
            <a:r>
              <a:rPr lang="en-US" sz="3600" dirty="0" smtClean="0">
                <a:effectLst/>
                <a:latin typeface="David" pitchFamily="34" charset="-79"/>
                <a:cs typeface="David" pitchFamily="34" charset="-79"/>
              </a:rPr>
              <a:t/>
            </a:r>
            <a:br>
              <a:rPr lang="en-US" sz="3600" dirty="0" smtClean="0">
                <a:effectLst/>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he-IL" sz="3600" dirty="0" smtClean="0">
                <a:effectLst/>
                <a:latin typeface="David" pitchFamily="34" charset="-79"/>
                <a:cs typeface="David" pitchFamily="34" charset="-79"/>
              </a:rPr>
              <a:t>חָלִילָה לָּנוּ מֵעֲזֹב אֶת יְהֹוָה לַעֲבֹד אֱלֹהִים אֲחֵרִים.</a:t>
            </a:r>
            <a:r>
              <a:rPr lang="he-IL" sz="3600" dirty="0" smtClean="0">
                <a:latin typeface="David" pitchFamily="34" charset="-79"/>
                <a:cs typeface="David" pitchFamily="34" charset="-79"/>
              </a:rPr>
              <a:t> </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he-IL" sz="3600" dirty="0" smtClean="0">
                <a:latin typeface="David" pitchFamily="34" charset="-79"/>
                <a:cs typeface="David" pitchFamily="34" charset="-79"/>
              </a:rPr>
              <a:t>כִּי יְהֹוָה אֱלֹהֵינוּ הוּא הַמַּעֲלֶה אֹתָנוּ וְאֶת אֲבוֹתֵינוּ מֵאֶרֶץ מִצְרַיִם מִבֵּית עֲבָדִים וַאֲשֶׁר עָשָׂה לְעֵינֵינוּ אֶת הָאֹתוֹת הַגְּדֹלוֹת הָאֵלֶּה וַיִּשְׁמְרֵנוּ בְּכׇל הַדֶּרֶךְ אֲשֶׁר הָלַכְנוּ בָהּ וּבְכֹל הָעַמִּים אֲשֶׁר עָבַרְנוּ בְּקִרְבָּם.</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2800" dirty="0" smtClean="0">
                <a:solidFill>
                  <a:srgbClr val="0070C0"/>
                </a:solidFill>
              </a:rPr>
              <a:t>Far be it from us that we should forsake Hashem, to serve other gods. </a:t>
            </a:r>
            <a:r>
              <a:rPr lang="en-US" sz="2800" dirty="0" smtClean="0">
                <a:solidFill>
                  <a:srgbClr val="0070C0"/>
                </a:solidFill>
                <a:effectLst/>
              </a:rPr>
              <a:t/>
            </a:r>
            <a:br>
              <a:rPr lang="en-US" sz="2800" dirty="0" smtClean="0">
                <a:solidFill>
                  <a:srgbClr val="0070C0"/>
                </a:solidFill>
                <a:effectLst/>
              </a:rPr>
            </a:br>
            <a:r>
              <a:rPr lang="en-US" sz="2800" dirty="0" smtClean="0">
                <a:solidFill>
                  <a:srgbClr val="0070C0"/>
                </a:solidFill>
                <a:effectLst/>
              </a:rPr>
              <a:t>For Hashem our God, it is He who brought us and our fathers up out of the land of Egypt, from the house of bondage, and who did those great signs in our sight, and who guarded us upon all the way in which we went and among all the peoples in whose midst we passed.</a:t>
            </a:r>
            <a:endParaRPr lang="en-US" sz="3600" dirty="0">
              <a:solidFill>
                <a:srgbClr val="0070C0"/>
              </a:solidFill>
              <a:latin typeface="David" pitchFamily="34" charset="-79"/>
              <a:cs typeface="David" pitchFamily="34" charset="-79"/>
            </a:endParaRPr>
          </a:p>
        </p:txBody>
      </p:sp>
      <p:sp>
        <p:nvSpPr>
          <p:cNvPr id="5" name="Rectangle 4"/>
          <p:cNvSpPr/>
          <p:nvPr/>
        </p:nvSpPr>
        <p:spPr>
          <a:xfrm>
            <a:off x="251520" y="6200581"/>
            <a:ext cx="8677119" cy="646331"/>
          </a:xfrm>
          <a:prstGeom prst="rect">
            <a:avLst/>
          </a:prstGeom>
        </p:spPr>
        <p:txBody>
          <a:bodyPr wrap="none">
            <a:spAutoFit/>
          </a:bodyPr>
          <a:lstStyle/>
          <a:p>
            <a:r>
              <a:rPr lang="en-US" sz="3600" dirty="0" smtClean="0">
                <a:latin typeface="Times New Roman" pitchFamily="18" charset="0"/>
                <a:cs typeface="Times New Roman" pitchFamily="18" charset="0"/>
              </a:rPr>
              <a:t>24:16,17 All the Am to Yehoshua at Shechem</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84517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rtl="1"/>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he-IL" sz="3600" dirty="0" smtClean="0">
                <a:latin typeface="David" pitchFamily="34" charset="-79"/>
                <a:cs typeface="David" pitchFamily="34" charset="-79"/>
              </a:rPr>
              <a:t>כִּי תַעַזְבוּ אֶת יְהֹוָה וַעֲבַדְתֶּם אֱלֹהֵי נֵכָר וְשָׁב וְהֵרַע לָכֶם וְכִלָּה אֶתְכֶם אַחֲרֵי אֲשֶׁר הֵיטִיב לָכֶם.</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smtClean="0">
                <a:latin typeface="David" pitchFamily="34" charset="-79"/>
                <a:cs typeface="David" pitchFamily="34" charset="-79"/>
              </a:rPr>
              <a:t>…</a:t>
            </a:r>
            <a:r>
              <a:rPr lang="he-IL" sz="3600" dirty="0" smtClean="0">
                <a:latin typeface="David" pitchFamily="34" charset="-79"/>
                <a:cs typeface="David" pitchFamily="34" charset="-79"/>
              </a:rPr>
              <a:t>עֵדִים אַתֶּם בָּכֶם כִּי אַתֶּם בְּחַרְתֶּם לָכֶם אֶת יְהֹוָה לַעֲבֹד אוֹתוֹ וַיֹּאמְרוּ עֵדִים.</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he-IL" sz="3600" dirty="0" smtClean="0">
                <a:latin typeface="David" pitchFamily="34" charset="-79"/>
                <a:cs typeface="David" pitchFamily="34" charset="-79"/>
              </a:rPr>
              <a:t>וְעַתָּה הָסִירוּ אֶת אֱלֹהֵי הַנֵּכָר אֲשֶׁר בְּקִרְבְּכֶם וְהַטּוּ אֶת לְבַבְכֶם אֶל יְהֹוָה אֱלֹהֵי יִשְׂרָאֵל.</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2800" dirty="0" smtClean="0">
                <a:solidFill>
                  <a:srgbClr val="0070C0"/>
                </a:solidFill>
                <a:effectLst/>
              </a:rPr>
              <a:t>If you forsake Hashem and serve strange gods, then He will turn and do evil to you and consume you, after that He has done good to you.</a:t>
            </a:r>
            <a:br>
              <a:rPr lang="en-US" sz="2800" dirty="0" smtClean="0">
                <a:solidFill>
                  <a:srgbClr val="0070C0"/>
                </a:solidFill>
                <a:effectLst/>
              </a:rPr>
            </a:br>
            <a:r>
              <a:rPr lang="en-US" sz="2800" dirty="0" smtClean="0">
                <a:solidFill>
                  <a:srgbClr val="0070C0"/>
                </a:solidFill>
                <a:effectLst/>
              </a:rPr>
              <a:t>You are witnesses against yourselves that you have </a:t>
            </a:r>
            <a:br>
              <a:rPr lang="en-US" sz="2800" dirty="0" smtClean="0">
                <a:solidFill>
                  <a:srgbClr val="0070C0"/>
                </a:solidFill>
                <a:effectLst/>
              </a:rPr>
            </a:br>
            <a:r>
              <a:rPr lang="en-US" sz="2800" dirty="0" smtClean="0">
                <a:solidFill>
                  <a:srgbClr val="0070C0"/>
                </a:solidFill>
                <a:effectLst/>
              </a:rPr>
              <a:t>chosen Hashem, to serve Him.</a:t>
            </a:r>
            <a:br>
              <a:rPr lang="en-US" sz="2800" dirty="0" smtClean="0">
                <a:solidFill>
                  <a:srgbClr val="0070C0"/>
                </a:solidFill>
                <a:effectLst/>
              </a:rPr>
            </a:br>
            <a:r>
              <a:rPr lang="en-US" sz="2800" dirty="0" smtClean="0">
                <a:solidFill>
                  <a:srgbClr val="0070C0"/>
                </a:solidFill>
                <a:effectLst/>
              </a:rPr>
              <a:t>Now therefore put away the strange gods which are among you, and incline your heart to Hashem, the God of Israel.</a:t>
            </a:r>
            <a:endParaRPr lang="en-US" sz="2800" dirty="0">
              <a:solidFill>
                <a:srgbClr val="0070C0"/>
              </a:solidFill>
              <a:latin typeface="David" pitchFamily="34" charset="-79"/>
              <a:cs typeface="David" pitchFamily="34" charset="-79"/>
            </a:endParaRPr>
          </a:p>
        </p:txBody>
      </p:sp>
      <p:sp>
        <p:nvSpPr>
          <p:cNvPr id="4" name="Rectangle 3"/>
          <p:cNvSpPr/>
          <p:nvPr/>
        </p:nvSpPr>
        <p:spPr>
          <a:xfrm>
            <a:off x="251520" y="6234651"/>
            <a:ext cx="9059852" cy="646331"/>
          </a:xfrm>
          <a:prstGeom prst="rect">
            <a:avLst/>
          </a:prstGeom>
        </p:spPr>
        <p:txBody>
          <a:bodyPr wrap="none">
            <a:spAutoFit/>
          </a:bodyPr>
          <a:lstStyle/>
          <a:p>
            <a:r>
              <a:rPr lang="en-US" sz="3600" dirty="0" smtClean="0">
                <a:latin typeface="Times New Roman" pitchFamily="18" charset="0"/>
                <a:cs typeface="Times New Roman" pitchFamily="18" charset="0"/>
              </a:rPr>
              <a:t>24:20,22,23 </a:t>
            </a:r>
            <a:r>
              <a:rPr lang="en-US" sz="3600" dirty="0" smtClean="0">
                <a:effectLst/>
                <a:latin typeface="Times New Roman" pitchFamily="18" charset="0"/>
                <a:cs typeface="Times New Roman" pitchFamily="18" charset="0"/>
              </a:rPr>
              <a:t>Yehoshua to all the Am at Shechem</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7836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he-IL" sz="3600" dirty="0">
                <a:latin typeface="David" pitchFamily="34" charset="-79"/>
                <a:cs typeface="David" pitchFamily="34" charset="-79"/>
              </a:rPr>
              <a:t>לְכוּ רְאוּ אֶת הָאָרֶץ וְאֶת יְרִיחוֹ </a:t>
            </a:r>
            <a:r>
              <a:rPr lang="en-US" dirty="0"/>
              <a:t/>
            </a:r>
            <a:br>
              <a:rPr lang="en-US" dirty="0"/>
            </a:br>
            <a:r>
              <a:rPr lang="en-US" dirty="0" smtClean="0"/>
              <a:t/>
            </a:r>
            <a:br>
              <a:rPr lang="en-US" dirty="0" smtClean="0"/>
            </a:br>
            <a:r>
              <a:rPr lang="en-US" sz="3100" dirty="0" smtClean="0">
                <a:solidFill>
                  <a:srgbClr val="0070C0"/>
                </a:solidFill>
              </a:rPr>
              <a:t>Go </a:t>
            </a:r>
            <a:r>
              <a:rPr lang="en-US" sz="3100" dirty="0">
                <a:solidFill>
                  <a:srgbClr val="0070C0"/>
                </a:solidFill>
              </a:rPr>
              <a:t>view the land, and </a:t>
            </a:r>
            <a:r>
              <a:rPr lang="en-US" sz="3100" dirty="0" smtClean="0">
                <a:solidFill>
                  <a:srgbClr val="0070C0"/>
                </a:solidFill>
              </a:rPr>
              <a:t>Jericho</a:t>
            </a:r>
            <a:endParaRPr lang="en-US" dirty="0">
              <a:solidFill>
                <a:srgbClr val="0070C0"/>
              </a:solidFill>
            </a:endParaRPr>
          </a:p>
        </p:txBody>
      </p:sp>
      <p:sp>
        <p:nvSpPr>
          <p:cNvPr id="4" name="Rectangle 3"/>
          <p:cNvSpPr/>
          <p:nvPr/>
        </p:nvSpPr>
        <p:spPr>
          <a:xfrm>
            <a:off x="755576" y="4365102"/>
            <a:ext cx="7670305" cy="646331"/>
          </a:xfrm>
          <a:prstGeom prst="rect">
            <a:avLst/>
          </a:prstGeom>
        </p:spPr>
        <p:txBody>
          <a:bodyPr wrap="none">
            <a:spAutoFit/>
          </a:bodyPr>
          <a:lstStyle/>
          <a:p>
            <a:r>
              <a:rPr lang="en-US" sz="3600" dirty="0" smtClean="0">
                <a:latin typeface="Times New Roman" pitchFamily="18" charset="0"/>
                <a:cs typeface="Times New Roman" pitchFamily="18" charset="0"/>
              </a:rPr>
              <a:t>2:1 Yehoshua to 2 spies (Calev, Pinchas)</a:t>
            </a:r>
            <a:endParaRPr lang="en-US" sz="3600" dirty="0"/>
          </a:p>
        </p:txBody>
      </p:sp>
    </p:spTree>
    <p:extLst>
      <p:ext uri="{BB962C8B-B14F-4D97-AF65-F5344CB8AC3E}">
        <p14:creationId xmlns:p14="http://schemas.microsoft.com/office/powerpoint/2010/main" val="134803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0648"/>
            <a:ext cx="9036496" cy="1143000"/>
          </a:xfrm>
        </p:spPr>
        <p:txBody>
          <a:bodyPr>
            <a:noAutofit/>
          </a:bodyPr>
          <a:lstStyle/>
          <a:p>
            <a:pPr rtl="1"/>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a:t>
            </a:r>
            <a:r>
              <a:rPr lang="he-IL" sz="3600" dirty="0" smtClean="0">
                <a:latin typeface="David" pitchFamily="34" charset="-79"/>
                <a:cs typeface="David" pitchFamily="34" charset="-79"/>
              </a:rPr>
              <a:t>לֹא כִּי אֶת יְהֹוָה נַעֲבֹד.</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smtClean="0">
                <a:latin typeface="David" pitchFamily="34" charset="-79"/>
                <a:cs typeface="David" pitchFamily="34" charset="-79"/>
              </a:rPr>
              <a:t>…</a:t>
            </a:r>
            <a:r>
              <a:rPr lang="he-IL" sz="3600" dirty="0" smtClean="0">
                <a:latin typeface="David" pitchFamily="34" charset="-79"/>
                <a:cs typeface="David" pitchFamily="34" charset="-79"/>
              </a:rPr>
              <a:t>עֵדִים. </a:t>
            </a:r>
            <a:r>
              <a:rPr lang="en-US" sz="3600" dirty="0">
                <a:latin typeface="David" pitchFamily="34" charset="-79"/>
                <a:cs typeface="David" pitchFamily="34" charset="-79"/>
              </a:rPr>
              <a:t/>
            </a:r>
            <a:br>
              <a:rPr lang="en-US" sz="3600" dirty="0">
                <a:latin typeface="David" pitchFamily="34" charset="-79"/>
                <a:cs typeface="David" pitchFamily="34" charset="-79"/>
              </a:rPr>
            </a:br>
            <a:r>
              <a:rPr lang="en-US" sz="3600" dirty="0" smtClean="0">
                <a:latin typeface="David" pitchFamily="34" charset="-79"/>
                <a:cs typeface="David" pitchFamily="34" charset="-79"/>
              </a:rPr>
              <a:t>…</a:t>
            </a:r>
            <a:r>
              <a:rPr lang="he-IL" sz="3600" dirty="0" smtClean="0">
                <a:latin typeface="David" pitchFamily="34" charset="-79"/>
                <a:cs typeface="David" pitchFamily="34" charset="-79"/>
              </a:rPr>
              <a:t>יְהֹוָה אֱלֹהֵינוּ נַעֲבֹד וּבְקוֹלוֹ נִשְׁמָע.</a:t>
            </a: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3600" dirty="0" smtClean="0">
                <a:latin typeface="David" pitchFamily="34" charset="-79"/>
                <a:cs typeface="David" pitchFamily="34" charset="-79"/>
              </a:rPr>
              <a:t/>
            </a:r>
            <a:br>
              <a:rPr lang="en-US" sz="3600" dirty="0" smtClean="0">
                <a:latin typeface="David" pitchFamily="34" charset="-79"/>
                <a:cs typeface="David" pitchFamily="34" charset="-79"/>
              </a:rPr>
            </a:br>
            <a:r>
              <a:rPr lang="en-US" sz="2800" dirty="0" smtClean="0">
                <a:solidFill>
                  <a:srgbClr val="0070C0"/>
                </a:solidFill>
                <a:effectLst/>
              </a:rPr>
              <a:t>No; but we will serve Hashem.</a:t>
            </a:r>
            <a:br>
              <a:rPr lang="en-US" sz="2800" dirty="0" smtClean="0">
                <a:solidFill>
                  <a:srgbClr val="0070C0"/>
                </a:solidFill>
                <a:effectLst/>
              </a:rPr>
            </a:br>
            <a:r>
              <a:rPr lang="en-US" sz="2800" dirty="0" smtClean="0">
                <a:solidFill>
                  <a:srgbClr val="0070C0"/>
                </a:solidFill>
                <a:effectLst/>
              </a:rPr>
              <a:t>…We are witnesses.</a:t>
            </a:r>
            <a:br>
              <a:rPr lang="en-US" sz="2800" dirty="0" smtClean="0">
                <a:solidFill>
                  <a:srgbClr val="0070C0"/>
                </a:solidFill>
                <a:effectLst/>
              </a:rPr>
            </a:br>
            <a:r>
              <a:rPr lang="en-US" sz="2800" dirty="0" smtClean="0">
                <a:solidFill>
                  <a:srgbClr val="0070C0"/>
                </a:solidFill>
                <a:effectLst/>
              </a:rPr>
              <a:t>…Hashem our God we will serve, and His voice we will heed.</a:t>
            </a:r>
            <a:endParaRPr lang="en-US" sz="3600" dirty="0">
              <a:solidFill>
                <a:srgbClr val="0070C0"/>
              </a:solidFill>
              <a:latin typeface="David" pitchFamily="34" charset="-79"/>
              <a:cs typeface="David" pitchFamily="34" charset="-79"/>
            </a:endParaRPr>
          </a:p>
        </p:txBody>
      </p:sp>
      <p:sp>
        <p:nvSpPr>
          <p:cNvPr id="4" name="Rectangle 3"/>
          <p:cNvSpPr/>
          <p:nvPr/>
        </p:nvSpPr>
        <p:spPr>
          <a:xfrm>
            <a:off x="5321" y="4545994"/>
            <a:ext cx="9162637" cy="646331"/>
          </a:xfrm>
          <a:prstGeom prst="rect">
            <a:avLst/>
          </a:prstGeom>
        </p:spPr>
        <p:txBody>
          <a:bodyPr wrap="none">
            <a:spAutoFit/>
          </a:bodyPr>
          <a:lstStyle/>
          <a:p>
            <a:r>
              <a:rPr lang="en-US" sz="3600" dirty="0" smtClean="0">
                <a:latin typeface="Times New Roman" pitchFamily="18" charset="0"/>
                <a:cs typeface="Times New Roman" pitchFamily="18" charset="0"/>
              </a:rPr>
              <a:t>24:21,22,24 All the Am to Yehoshua at Shechem</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54746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0425"/>
            <a:ext cx="8062664" cy="1470025"/>
          </a:xfrm>
        </p:spPr>
        <p:txBody>
          <a:bodyPr>
            <a:normAutofit fontScale="90000"/>
          </a:bodyPr>
          <a:lstStyle/>
          <a:p>
            <a:pPr rtl="1"/>
            <a:r>
              <a:rPr lang="he-IL" sz="4000" dirty="0">
                <a:latin typeface="David" pitchFamily="34" charset="-79"/>
                <a:cs typeface="David" pitchFamily="34" charset="-79"/>
              </a:rPr>
              <a:t>יָדַעְתִּי כִּי נָתַן יְהֹוָה לָכֶם אֶת הָאָרֶץ וְכִי נָפְלָה אֵימַתְכֶם עָלֵינוּ וְכִי נָמֹגוּ כׇּל יֹשְׁבֵי הָאָרֶץ מִפְּנֵיכֶם</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I </a:t>
            </a:r>
            <a:r>
              <a:rPr lang="en-US" sz="3100" dirty="0">
                <a:solidFill>
                  <a:srgbClr val="0070C0"/>
                </a:solidFill>
              </a:rPr>
              <a:t>know that Hashem has given you the land, and that your terror has fallen upon us, and that all the inhabitants of the land melt away before you.</a:t>
            </a:r>
            <a:endParaRPr lang="en-US" sz="3600" dirty="0">
              <a:solidFill>
                <a:srgbClr val="0070C0"/>
              </a:solidFill>
            </a:endParaRPr>
          </a:p>
        </p:txBody>
      </p:sp>
      <p:sp>
        <p:nvSpPr>
          <p:cNvPr id="4" name="Rectangle 3"/>
          <p:cNvSpPr/>
          <p:nvPr/>
        </p:nvSpPr>
        <p:spPr>
          <a:xfrm>
            <a:off x="2483768" y="4941167"/>
            <a:ext cx="4211409" cy="646331"/>
          </a:xfrm>
          <a:prstGeom prst="rect">
            <a:avLst/>
          </a:prstGeom>
        </p:spPr>
        <p:txBody>
          <a:bodyPr wrap="none">
            <a:spAutoFit/>
          </a:bodyPr>
          <a:lstStyle/>
          <a:p>
            <a:r>
              <a:rPr lang="en-US" sz="3600" dirty="0" smtClean="0">
                <a:latin typeface="Times New Roman" pitchFamily="18" charset="0"/>
                <a:cs typeface="Times New Roman" pitchFamily="18" charset="0"/>
              </a:rPr>
              <a:t>2:9 Rachav to 2 Spies</a:t>
            </a:r>
            <a:endParaRPr lang="en-US" sz="3600" dirty="0"/>
          </a:p>
        </p:txBody>
      </p:sp>
    </p:spTree>
    <p:extLst>
      <p:ext uri="{BB962C8B-B14F-4D97-AF65-F5344CB8AC3E}">
        <p14:creationId xmlns:p14="http://schemas.microsoft.com/office/powerpoint/2010/main" val="3194326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74638"/>
            <a:ext cx="7488832" cy="1143000"/>
          </a:xfrm>
        </p:spPr>
        <p:txBody>
          <a:bodyPr>
            <a:normAutofit fontScale="90000"/>
          </a:bodyPr>
          <a:lstStyle/>
          <a:p>
            <a:pPr rtl="1"/>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he-IL" sz="4000" dirty="0" smtClean="0">
                <a:latin typeface="David" pitchFamily="34" charset="-79"/>
                <a:cs typeface="David" pitchFamily="34" charset="-79"/>
              </a:rPr>
              <a:t>וְעַתָּה </a:t>
            </a:r>
            <a:r>
              <a:rPr lang="he-IL" sz="4000" dirty="0">
                <a:latin typeface="David" pitchFamily="34" charset="-79"/>
                <a:cs typeface="David" pitchFamily="34" charset="-79"/>
              </a:rPr>
              <a:t>הִשָּׁבְעוּ נָא לִי בַּיהֹוָה כִּי עָשִׂיתִי עִמָּכֶם חָסֶד וַעֲשִׂיתֶם גַּם אַתֶּם עִם בֵּית אָבִי חֶסֶד וּנְתַתֶּם לִי אוֹת אֱמֶת</a:t>
            </a:r>
            <a:r>
              <a:rPr lang="en-US" sz="4000" dirty="0">
                <a:latin typeface="David" pitchFamily="34" charset="-79"/>
                <a:cs typeface="David" pitchFamily="34" charset="-79"/>
              </a:rPr>
              <a:t>.</a:t>
            </a:r>
            <a:br>
              <a:rPr lang="en-US" sz="4000" dirty="0">
                <a:latin typeface="David" pitchFamily="34" charset="-79"/>
                <a:cs typeface="David" pitchFamily="34" charset="-79"/>
              </a:rPr>
            </a:br>
            <a:r>
              <a:rPr lang="en-US" sz="4000" dirty="0" smtClean="0">
                <a:latin typeface="David" pitchFamily="34" charset="-79"/>
                <a:cs typeface="David" pitchFamily="34" charset="-79"/>
              </a:rPr>
              <a:t/>
            </a:r>
            <a:br>
              <a:rPr lang="en-US" sz="4000" dirty="0" smtClean="0">
                <a:latin typeface="David" pitchFamily="34" charset="-79"/>
                <a:cs typeface="David" pitchFamily="34" charset="-79"/>
              </a:rPr>
            </a:br>
            <a:r>
              <a:rPr lang="en-US" sz="3100" dirty="0" smtClean="0">
                <a:solidFill>
                  <a:srgbClr val="0070C0"/>
                </a:solidFill>
              </a:rPr>
              <a:t>Now </a:t>
            </a:r>
            <a:r>
              <a:rPr lang="en-US" sz="3100" dirty="0">
                <a:solidFill>
                  <a:srgbClr val="0070C0"/>
                </a:solidFill>
              </a:rPr>
              <a:t>therefore, please, swear to me by Hashem, since I have dealt kindly with you, that you also will deal kindly with my father's </a:t>
            </a:r>
            <a:r>
              <a:rPr lang="en-US" sz="3100" dirty="0" smtClean="0">
                <a:solidFill>
                  <a:srgbClr val="0070C0"/>
                </a:solidFill>
              </a:rPr>
              <a:t>house, and </a:t>
            </a:r>
            <a:r>
              <a:rPr lang="en-US" sz="3100" dirty="0">
                <a:solidFill>
                  <a:srgbClr val="0070C0"/>
                </a:solidFill>
              </a:rPr>
              <a:t>give me a true </a:t>
            </a:r>
            <a:r>
              <a:rPr lang="en-US" sz="3100" dirty="0" smtClean="0">
                <a:solidFill>
                  <a:srgbClr val="0070C0"/>
                </a:solidFill>
              </a:rPr>
              <a:t>sign.</a:t>
            </a:r>
            <a:endParaRPr lang="en-US" dirty="0"/>
          </a:p>
        </p:txBody>
      </p:sp>
      <p:sp>
        <p:nvSpPr>
          <p:cNvPr id="4" name="Rectangle 3"/>
          <p:cNvSpPr/>
          <p:nvPr/>
        </p:nvSpPr>
        <p:spPr>
          <a:xfrm>
            <a:off x="2123728" y="5445224"/>
            <a:ext cx="4442242" cy="646331"/>
          </a:xfrm>
          <a:prstGeom prst="rect">
            <a:avLst/>
          </a:prstGeom>
        </p:spPr>
        <p:txBody>
          <a:bodyPr wrap="none">
            <a:spAutoFit/>
          </a:bodyPr>
          <a:lstStyle/>
          <a:p>
            <a:r>
              <a:rPr lang="en-US" sz="3600" dirty="0" smtClean="0">
                <a:latin typeface="Times New Roman" pitchFamily="18" charset="0"/>
                <a:cs typeface="Times New Roman" pitchFamily="18" charset="0"/>
              </a:rPr>
              <a:t>2:12 Rachav to 2 Spies</a:t>
            </a:r>
            <a:endParaRPr lang="en-US" sz="3600" dirty="0"/>
          </a:p>
        </p:txBody>
      </p:sp>
    </p:spTree>
    <p:extLst>
      <p:ext uri="{BB962C8B-B14F-4D97-AF65-F5344CB8AC3E}">
        <p14:creationId xmlns:p14="http://schemas.microsoft.com/office/powerpoint/2010/main" val="568368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3837</TotalTime>
  <Words>1295</Words>
  <Application>Microsoft Office PowerPoint</Application>
  <PresentationFormat>On-screen Show (4:3)</PresentationFormat>
  <Paragraphs>188</Paragraphs>
  <Slides>70</Slides>
  <Notes>1</Notes>
  <HiddenSlides>0</HiddenSlides>
  <MMClips>0</MMClips>
  <ScaleCrop>false</ScaleCrop>
  <HeadingPairs>
    <vt:vector size="6" baseType="variant">
      <vt:variant>
        <vt:lpstr>Theme</vt:lpstr>
      </vt:variant>
      <vt:variant>
        <vt:i4>1</vt:i4>
      </vt:variant>
      <vt:variant>
        <vt:lpstr>Slide Titles</vt:lpstr>
      </vt:variant>
      <vt:variant>
        <vt:i4>70</vt:i4>
      </vt:variant>
      <vt:variant>
        <vt:lpstr>Custom Shows</vt:lpstr>
      </vt:variant>
      <vt:variant>
        <vt:i4>1</vt:i4>
      </vt:variant>
    </vt:vector>
  </HeadingPairs>
  <TitlesOfParts>
    <vt:vector size="72" baseType="lpstr">
      <vt:lpstr>Office Theme</vt:lpstr>
      <vt:lpstr> סיום ספר יהושוע Siyum of Sefer Yehoshua For MyNachYomi4Women WhatsApp Groups 2024/5784</vt:lpstr>
      <vt:lpstr> כׇּל מָקוֹם אֲשֶׁר תִּדְרֹךְ כַּף רַגְלְכֶם בּוֹ לָכֶם נְתַתִּיו כַּאֲשֶׁר דִּבַּרְתִּי אֶל מֹשֶׁה.  Every place that the sole of your foot shall tread upon, to you have I given it, as I spoke to Moses.     </vt:lpstr>
      <vt:lpstr>PowerPoint Presentation</vt:lpstr>
      <vt:lpstr>לֹא יָמוּשׁ סֵפֶר הַתּוֹרָה הַזֶּה מִפִּיךָ וְהָגִיתָ בּוֹ יוֹמָם וָלַיְלָה לְמַעַן תִּשְׁמֹר לַעֲשׂוֹת כְּכׇל הַכָּתוּב בּוֹ כִּי אָז תַּצְלִיחַ אֶת דְּרָכֶךָ וְאָז תַּשְׂכִּיל.  This book of the law shall not depart from your mouth, but you shall meditate on it day and night, that you may observe to do according to all that is written in it; for then you shall make your ways prosperous, and then you shall have good success.</vt:lpstr>
      <vt:lpstr>עִבְרוּ בְּקֶרֶב הַמַּחֲנֶה וְצַוּוּ אֶת הָעָם לֵאמֹר הָכִינוּ לָכֶם צֵידָה כִּי בְּעוֹד שְׁלֹשֶׁת יָמִים אַתֶּם עֹבְרִים אֶת הַיַּרְדֵּן הַזֶּה לָבוֹא לָרֶשֶׁת אֶת הָאָרֶץ אֲשֶׁר יְהֹוָה אֱלֹהֵיכֶם נֹתֵן לָכֶם לְרִשְׁתָּהּ.  Pass through the midst of the camp and command the people, saying, 'Prepare for yourselves victuals; for within three days you are to pass over this Jordan, to go in to possess the land, which Hashem your God gives you to possess it.'</vt:lpstr>
      <vt:lpstr>וְאַתֶּם תַּעַבְרוּ חֲמֻשִׁים לִפְנֵי אֲחֵיכֶם כֹּל גִּבּוֹרֵי הַחַיִל וַעֲזַרְתֶּם אוֹתָם.  …but you shall pass over before your brethren armed, all the mighty men of valor,  and you shall help them.</vt:lpstr>
      <vt:lpstr>לְכוּ רְאוּ אֶת הָאָרֶץ וְאֶת יְרִיחוֹ   Go view the land, and Jericho</vt:lpstr>
      <vt:lpstr>יָדַעְתִּי כִּי נָתַן יְהֹוָה לָכֶם אֶת הָאָרֶץ וְכִי נָפְלָה אֵימַתְכֶם עָלֵינוּ וְכִי נָמֹגוּ כׇּל יֹשְׁבֵי הָאָרֶץ מִפְּנֵיכֶם.  I know that Hashem has given you the land, and that your terror has fallen upon us, and that all the inhabitants of the land melt away before you.</vt:lpstr>
      <vt:lpstr>       וְעַתָּה הִשָּׁבְעוּ נָא לִי בַּיהֹוָה כִּי עָשִׂיתִי עִמָּכֶם חָסֶד וַעֲשִׂיתֶם גַּם אַתֶּם עִם בֵּית אָבִי חֶסֶד וּנְתַתֶּם לִי אוֹת אֱמֶת.  Now therefore, please, swear to me by Hashem, since I have dealt kindly with you, that you also will deal kindly with my father's house, and give me a true sign.</vt:lpstr>
      <vt:lpstr>כִּי נָתַן יְהֹוָה בְּיָדֵנוּ אֶת כׇּל הָאָרֶץ וְגַם נָמֹגוּ כׇּל יֹשְׁבֵי הָאָרֶץ מִפָּנֵינוּ.  Truly Hashem has delivered into our hands all the land; and moreover all the inhabitants of the land do melt away before us.</vt:lpstr>
      <vt:lpstr>כִּרְאֹתְכֶם אֵת אֲרוֹן בְּרִית יְהֹוָה אֱלֹהֵיכֶם וְהַכֹּהֲנִים הַלְוִיִּם נֹשְׂאִים אֹתוֹ וְאַתֶּם תִּסְעוּ מִמְּקוֹמְכֶם וַהֲלַכְתֶּם אַחֲרָיו.  When you see the ark of the covenant of Hashem your G-d and the priests the Levites bearing it, then you shall travel from your place and go after it.</vt:lpstr>
      <vt:lpstr>שְׂאוּ אֶת אֲרוֹן הַבְּרִית וְעִבְרוּ לִפְנֵי הָעָם ...  Take up the ark of the covenant, and pass on before the people.</vt:lpstr>
      <vt:lpstr>      הַיּוֹם הַזֶּה אָחֵל גַּדֶּלְךָ בְּעֵינֵי כׇּל יִשְׂרָאֵל אֲשֶׁר יֵדְעוּן כִּי כַּאֲשֶׁר הָיִיתִי עִם מֹשֶׁה אֶהְיֶה עִמָּךְ.  This day will I begin to magnify you in the sight of all Israel, that they may know that as I was with Moses, so I will be with you.</vt:lpstr>
      <vt:lpstr>        בְּזֹאת תֵּדְעוּן כִּי אֵל חַי בְּקִרְבְּכֶם וְהוֹרֵשׁ יוֹרִישׁ מִפְּנֵיכֶם אֶת הַכְּנַעֲנִי וְאֶת הַחִתִּי וְאֶת הַחִוִּי וְאֶת הַפְּרִזִּי וְאֶת הַגִּרְגָּשִׁי וְהָאֱמֹרִי וְהַיְבוּסִי.  Hereby you shall know that the living G-d is among you, and that He will without fail drive out from before you the Canaanite, and the Hittite, and the Hivite, and the Perizzite, and the Girgashite, and the Amorite, and the Jebusite.</vt:lpstr>
      <vt:lpstr>עִבְרוּ לִפְנֵי אֲרוֹן יְהֹוָה אֱלֹהֵיכֶם אֶל תּוֹךְ הַיַּרְדֵּן וְהָרִימוּ לָכֶם אִישׁ אֶבֶן אַחַת עַל שִׁכְמוֹ  Pass on before the ark of Hashem your G-d into the midst of the Jordan, and every man take up a stone upon his shoulder</vt:lpstr>
      <vt:lpstr>צַוֵּה אֶת הַכֹּהֲנִים נֹשְׂאֵי אֲרוֹן הָעֵדוּת וְיַעֲלוּ מִן הַיַּרְדֵּן.  Command the priests that bear the ark of the testimony, that they come up out of the Jordan.</vt:lpstr>
      <vt:lpstr> אֲשֶׁר יִשְׁאָלוּן בְּנֵיכֶם מָחָר אֶת אֲבוֹתָם לֵאמֹר מָה הָאֲבָנִים הָאֵלֶּה. וְהוֹדַעְתֶּם אֶת בְּנֵיכֶם לֵאמֹר בַּיַּבָּשָׁה עָבַר יִשְׂרָאֵל אֶת הַיַּרְדֵּן הַזֶּה.  When your children shall ask their fathers in time to come, saying, 'What do these stones mean?'  Then you shall let your children know, saying, 'Israel came over this Jordan on dry land.</vt:lpstr>
      <vt:lpstr>        עֲשֵׂה לְךָ חַרְבוֹת צֻרִים וְשׁוּב מֹל אֶת בְּנֵי יִשְׂרָאֵל שֵׁנִית.  Make knives of flint and circumcise again the Children of Israel, the second time.</vt:lpstr>
      <vt:lpstr>        הַיּוֹם גַּלּוֹתִי אֶת חֶרְפַּת מִצְרַיִם מֵעֲלֵיכֶם …] וַיִּקְרָא שֵׁם הַמָּקוֹם הַהוּא גִּלְגָּל עַד הַיּוֹם הַזֶּה.[  This day have I rolled away the reproach of Egypt from upon you.  [Therefore the name of that place was called Gilgal, to this day.]</vt:lpstr>
      <vt:lpstr>שַׁל נַעַלְךָ מֵעַל רַגְלֶךָ כִּי הַמָּקוֹם אֲשֶׁר אַתָּה עֹמֵד עָלָיו קֹדֶשׁ הוּא  Take off your shoe from off your foot; for the place where you stand is holy. </vt:lpstr>
      <vt:lpstr>רְאֵה נָתַתִּי בְיָדְךָ אֶת יְרִיחוֹ וְאֶת מַלְכָּהּ גִּבּוֹרֵי הֶחָיִל.  See, I have given into your hand Jericho and its king, even the mighty men of valor.</vt:lpstr>
      <vt:lpstr>שְׂאוּ אֶת אֲרוֹן הַבְּרִית וְשִׁבְעָה כֹהֲנִים יִשְׂאוּ שִׁבְעָה שׁוֹפְרוֹת יוֹבְלִים לִפְנֵי אֲרוֹן יְהֹוָה  Take up the ark of the covenant, and let seven priests bear seven rams' horns before the ark of Hashem.</vt:lpstr>
      <vt:lpstr>עִבְרוּ וְסֹבּוּ אֶת הָעִיר וְהֶחָלוּץ יַעֲבֹר לִפְנֵי אֲרוֹן יְהֹוָה.  Pass on, and encircle the city, and let the armed body pass on before the ark of Hashem.</vt:lpstr>
      <vt:lpstr>       לֹא תָרִיעוּ וְלֹא תַשְׁמִיעוּ אֶת קוֹלְכֶם וְלֹא יֵצֵא מִפִּיכֶם דָּבָר עַד יוֹם אׇמְרִי אֲלֵיכֶם הָרִיעוּ וַהֲרִיעֹתֶם.  You shall not shout or let your voice be heard, neither shall any word proceed out of your mouth, until the day I bid you shout; then you shall shout.</vt:lpstr>
      <vt:lpstr>וְרַק אַתֶּם שִׁמְרוּ מִן הַחֵרֶם פֶּן תַּחֲרִימוּ וּלְקַחְתֶּם מִן הַחֵרֶם וְשַׂמְתֶּם אֶת מַחֲנֵה יִשְׂרָאֵל לְחֵרֶם וַעֲכַרְתֶּם אוֹתוֹ.  And you, keep yourselves from the devoted thing, lest you make yourselves accursed by taking of the devoted thing and make the camp of Israel accursed, and trouble it.</vt:lpstr>
      <vt:lpstr>בֹּאוּ בֵּית הָאִשָּׁה הַזּוֹנָה וְהוֹצִיאוּ מִשָּׁם אֶת הָאִשָּׁה וְאֶת כׇּל אֲשֶׁר לָהּ כַּאֲשֶׁר נִשְׁבַּעְתֶּם לָהּ.  Go into the harlot's house, and bring out from there the woman and all that she has, as you swore to her.</vt:lpstr>
      <vt:lpstr>       אָרוּר הָאִישׁ לִפְנֵי יְהֹוָה אֲשֶׁר יָקוּם וּבָנָה אֶת הָעִיר הַזֹּאת אֶת יְרִיחוֹ …  Cursed be the man before Hashem, that rises up and builds this city, Jericho…</vt:lpstr>
      <vt:lpstr>      אַל יַעַל כׇּל הָעָם כְּאַלְפַּיִם אִישׁ אוֹ כִּשְׁלֹשֶׁת אֲלָפִים אִישׁ יַעֲלוּ וְיַכּוּ אֶת הָעָי אַל תְּיַגַּע שָׁמָּה אֶת כׇּל הָעָם כִּי מְעַט הֵמָּה.  Let not all the people go up; but let about two or three thousand men go up and smite Ai. Do not make all the people toil there for they are but few.</vt:lpstr>
      <vt:lpstr>אֲהָהּ אֲדֹנָי יֱהֹוִה לָמָה הֵעֲבַרְתָּ הַעֲבִיר אֶת הָעָם הַזֶּה אֶת הַיַּרְדֵּן לָתֵת אֹתָנוּ בְּיַד הָאֱמֹרִי לְהַאֲבִידֵנוּ וְלוּ הוֹאַלְנוּ וַנֵּשֶׁב בְּעֵבֶר הַיַּרְדֵּן.  Alas, Hashem, G-d, why have You at all brought this people over the Jordan to deliver us into the hand of the Amorites, to cause us to perish? Would that we had been content and dwelled beyond the Jordan!</vt:lpstr>
      <vt:lpstr> חָטָא יִשְׂרָאֵל וְגַם עָבְרוּ אֶת בְּרִיתִי אֲשֶׁר צִוִּיתִי אוֹתָם וְגַם לָקְחוּ מִן הַחֵרֶם… … לֹא אוֹסִיף לִהְיוֹת עִמָּכֶם אִם לֹא תַשְׁמִידוּ הַחֵרֶם מִקִּרְבְּכֶם.  Israel has sinned; they have transgressed My covenant which I commanded them. They have taken of the devoted thing… … I will not be with you any more unless you destroy the accursed from among you.</vt:lpstr>
      <vt:lpstr>     אׇמְנָה אָנֹכִי חָטָאתִי לַיהֹוָה אֱלֹהֵי יִשְׂרָאֵל וְכָזֹאת וְכָזֹאת עָשִׂיתִי.  Of a truth, I have sinned against Hashem, the G-d of Israel, and thus and thus have I done.</vt:lpstr>
      <vt:lpstr>אַל תִּירָא וְאַל תֵּחָת קַח עִמְּךָ אֵת כׇּל עַם הַמִּלְחָמָה וְקוּם עֲלֵה הָעָי רְאֵה נָתַתִּי בְיָדְךָ אֶת מֶלֶךְ הָעַי וְאֶת עַמּוֹ וְאֶת עִירוֹ וְאֶת אַרְצוֹ.  Do not fear and do not be dismayed. Take all the people of war with you, and arise, go up to Ai. See, I have given into your hand the king of Ai, and his people, and his city, and his land.</vt:lpstr>
      <vt:lpstr>      נְטֵה בַּכִּידוֹן אֲשֶׁר בְּיָדְךָ אֶל הָעַי כִּי בְיָדְךָ אֶתְּנֶנָּה  Stretch out the javelin that is in your hand toward Ai, for I will give it into your hand.</vt:lpstr>
      <vt:lpstr>   ]וְאַחֲרֵי כֵן קָרָא אֶת כׇּל דִּבְרֵי הַתּוֹרָה הַבְּרָכָה וְהַקְּלָלָה כְּכׇל הַכָּתוּב בְּסֵפֶר הַתּוֹרָה. לֹא הָיָה דָבָר מִכֹּל אֲשֶׁר צִוָּה מֹשֶׁה אֲשֶׁר לֹא קָרָא יְהוֹשֻׁעַ נֶגֶד כׇּל קְהַל יִשְׂרָאֵל וְהַנָּשִׁים וְהַטַּף וְהַגֵּר הַהֹלֵךְ בְּקִרְבָּם[.</vt:lpstr>
      <vt:lpstr>מֵאֶרֶץ רְחוֹקָה בָּאנוּ וְעַתָּה כִּרְתוּ לָנוּ בְרִית.  We have come from a far country; now make a covenant with us.</vt:lpstr>
      <vt:lpstr>אוּלַי בְּקִרְבִּי אַתָּה יוֹשֵׁב וְאֵיךְ אֶכְרׇת  לְךָ בְרִית.  Perhaps you dwell among us; how shall we make a covenant with you?</vt:lpstr>
      <vt:lpstr>    מֵאֶרֶץ רְחוֹקָה מְאֹד בָּאוּ עֲבָדֶיךָ לְשֵׁם יְהֹוָה אֱלֹהֶיךָ כִּי שָׁמַעְנוּ שׇׁמְעוֹ וְאֵת כׇּל אֲשֶׁר עָשָׂה בְּמִצְרָיִם. וְאֵת כׇּל אֲשֶׁר עָשָׂה לִשְׁנֵי מַלְכֵי הָאֱמֹרִי אֲשֶׁר בְּעֵבֶר הַיַּרְדֵּן לְסִיחוֹן מֶלֶךְ חֶשְׁבּוֹן וּלְעוֹג מֶלֶךְ הַבָּשָׁן...  From a very far country your servants have come because of the name of Hashem your G-d. For we have heard His fame, and all that  He did in Egypt, and all that He did to the two kings of the Amorites that were beyond the Jordan, to Sichon king of Heshbon, and to Og king of Bashan... </vt:lpstr>
      <vt:lpstr>       וְעַתָּה אֲרוּרִים אַתֶּם וְלֹא יִכָּרֵת מִכֶּם עֶבֶד וְחֹטְבֵי עֵצִים וְשֹׁאֲבֵי מַיִם לְבֵית אֱלֹהָי.  Now therefore you are cursed, and there shall never fail to be of you bondmen, both hewers of wood and drawers of water for the house of my G-d.</vt:lpstr>
      <vt:lpstr>       כִּי הֻגֵּד הֻגַּד לַעֲבָדֶיךָ אֵת אֲשֶׁר צִוָּה יְהֹוָה אֱלֹהֶיךָ אֶת מֹשֶׁה עַבְדּוֹ לָתֵת לָכֶם אֶת כׇּל הָאָרֶץ וּלְהַשְׁמִיד אֶת כׇּל יֹשְׁבֵי הָאָרֶץ מִפְּנֵיכֶם וַנִּירָא מְאֹד לְנַפְשֹׁתֵינוּ מִפְּנֵיכֶם וַנַּעֲשֵׂה אֶת הַדָּבָר הַזֶּה.  Because it was certainly told to your servants how Hashem your G-d commanded His servant Moses to give you all the land and to destroy all the inhabitants of the land from before you; therefore we were very afraid for our lives because of you and have done this  thing.  </vt:lpstr>
      <vt:lpstr>     עֲלוּ אֵלַי וְעִזְרֻנִי וְנַכֶּה אֶת גִּבְעוֹן כִּי הִשְׁלִימָה אֶת יְהוֹשֻׁעַ וְאֶת בְּנֵי יִשְׂרָאֵל.  Come up to me and help me, and let us smite Gibeon; for it has made peace with Joshua and with the Children of Israel.</vt:lpstr>
      <vt:lpstr>      אַל תֶּרֶף יָדֶיךָ מֵעֲבָדֶיךָ עֲלֵה אֵלֵינוּ מְהֵרָה וְהוֹשִׁיעָה לָּנוּ וְעׇזְרֵנוּ כִּי נִקְבְּצוּ אֵלֵינוּ כׇּל מַלְכֵי הָאֱמֹרִי יֹשְׁבֵי הָהָר.  Do not withdraw your hands from your servants; come up to us quickly and save us and help us, for all the kings of the Amorites that dwell in the hill country have gathered together against us.</vt:lpstr>
      <vt:lpstr>אַל תִּירָא מֵהֶם כִּי בְיָדְךָ נְתַתִּים לֹא יַעֲמֹד אִישׁ מֵהֶם בְּפָנֶיךָ.  Do not fear them, for I have delivered them into your hand; no man of them shall stand against you.</vt:lpstr>
      <vt:lpstr>        שֶׁמֶשׁ בְּגִבְעוֹן דּוֹם וְיָרֵחַ בְּעֵמֶק אַיָּלוֹן.  Sun, stand still in Gibeon; and Moon, in the valley of Ayalon.</vt:lpstr>
      <vt:lpstr>     אַל תִּירְאוּ וְאַל תֵּחָתּוּ חִזְקוּ וְאִמְצוּ כִּי כָכָה יַעֲשֶׂה יְהֹוָה לְכׇל אֹיְבֵיכֶם אֲשֶׁר אַתֶּם נִלְחָמִים אוֹתָם.  Fear not; do not be dismayed. Be strong and of good courage, for thus shall Hashem do to all your enemies against whom you fight.</vt:lpstr>
      <vt:lpstr>אַל תִּירָא מִפְּנֵיהֶם כִּי מָחָר כָּעֵת הַזֹּאת אָנֹכִי נֹתֵן אֶת כֻּלָּם חֲלָלִים לִפְנֵי יִשְׂרָאֵל אֶת סוּסֵיהֶם תְּעַקֵּר וְאֶת מַרְכְּבֹתֵיהֶם תִּשְׂרֹף בָּאֵשׁ.  Do not be afraid because of them, for tomorrow at this time I will deliver them up all slain before Israel; you shall hamstring their horses and burn their chariots with fire.</vt:lpstr>
      <vt:lpstr>   אַתָּה זָקַנְתָּה בָּאתָ בַיָּמִים וְהָאָרֶץ נִשְׁאֲרָה הַרְבֵּה מְאֹד לְרִשְׁתָּהּ ... אָנֹכִי אוֹרִישֵׁם מִפְּנֵי בְּנֵי יִשְׂרָאֵל רַק הַפִּלֶהָ לְיִשְׂרָאֵל בְּנַחֲלָה כַּאֲשֶׁר צִוִּיתִיךָ… וְעַתָּה חַלֵּק אֶת הָאָרֶץ הַזֹּאת בְּנַחֲלָה לְתִשְׁעַת הַשְּׁבָטִים וַחֲצִי הַשֵּׁבֶט הַמְנַשֶּׁה. </vt:lpstr>
      <vt:lpstr>וְעַתָּה תְּנָה לִּי אֶת הָהָר הַזֶּה אֲשֶׁר דִּבֶּר יְהֹוָה בַּיּוֹם הַהוּא כִּי אַתָּה שָׁמַעְתָּ בַיּוֹם הַהוּא כִּי עֲנָקִים שָׁם וְעָרִים גְּדֹלוֹת בְּצֻרוֹת אוּלַי יְהֹוָה אוֹתִי וְהוֹרַשְׁתִּים כַּאֲשֶׁר דִּבֶּר יְהֹוָה.  Now therefore give me this mountain of which Hashem spoke on that day; for you heard on that day how the Anakim were there, and great and fortified cities. It may be that Hashem will be with me, and I shall drive them out, as Hashem spoke.</vt:lpstr>
      <vt:lpstr>אֲשֶׁר יַכֶּה אֶת קִרְיַת סֵפֶר וּלְכָדָהּ וְנָתַתִּי לוֹ אֶת עַכְסָה בִתִּי לְאִשָּׁה.  He that smites Kiryat Sefer and takes it, to him will I give Achsah my daughter to wife.</vt:lpstr>
      <vt:lpstr>יְהֹוָה צִוָּה אֶת מֹשֶׁה לָתֶת לָנוּ נַחֲלָה בְּתוֹךְ אַחֵינוּ...  Hashem commanded Moses to give us an inheritance among our brethren…</vt:lpstr>
      <vt:lpstr>אִם עַם רַב אַתָּה עֲלֵה לְךָ הַיַּעְרָה וּבֵרֵאתָ לְךָ שָׁם בְּאֶרֶץ הַפְּרִזִּי וְהָרְפָאִים כִּי אָץ לְךָ הַר אֶפְרָיִם.  If you are a great people, get up to the forest, and cut down for yourself there in the land of the Perizzites and of the Rephaim; since the hill country of Ephraim is too narrow for you.</vt:lpstr>
      <vt:lpstr>עַד אָנָה אַתֶּם מִתְרַפִּים לָבוֹא לָרֶשֶׁת אֶת הָאָרֶץ אֲשֶׁר נָתַן לָכֶם יְהֹוָה אֱלֹהֵי אֲבוֹתֵיכֶם.  How long are you slack to go in to possess the land which Hashem, the G-d of your fathers, has given you?</vt:lpstr>
      <vt:lpstr>    לְכוּ וְהִתְהַלְּכוּ בָאָרֶץ וְכִתְבוּ אוֹתָהּ וְשׁוּבוּ אֵלַי וּפֹה אַשְׁלִיךְ לָכֶם גּוֹרָל לִפְנֵי יְהֹוָה בְּשִׁלֹה.  Go and walk through the land, and describe it, and come back to me, and I will cast lots for you here before Hashem in Shiloh.</vt:lpstr>
      <vt:lpstr>       דַּבֵּר אֶל בְּנֵי יִשְׂרָאֵל לֵאמֹר תְּנוּ לָכֶם אֶת עָרֵי הַמִּקְלָט אֲשֶׁר דִּבַּרְתִּי אֲלֵיכֶם בְּיַד מֹשֶׁה. לָנוּס שָׁמָּה רוֹצֵחַ מַכֵּה נֶפֶשׁ בִּשְׁגָגָה בִּבְלִי דָעַת וְהָיוּ לָכֶם לְמִקְלָט מִגֹּאֵל הַדָּם. Speak to the Children of Israel, saying, 'Assign the cities of refuge of which I spoke to you by  the hand of Moses, that the manslayer who kills any person through error and unawares may flee there; and they shall be to you for a refuge from the avenger of blood...'</vt:lpstr>
      <vt:lpstr>    יְהֹוָה צִוָּה בְיַד מֹשֶׁה לָתֶת לָנוּ עָרִים לָשָׁבֶת וּמִגְרְשֵׁיהֶן לִבְהֶמְתֵּנוּ.  Hashem commanded by the hand of Moses to give us cities to dwell in, with the open land around them for our cattle.</vt:lpstr>
      <vt:lpstr>        וְעַתָּה הֵנִיחַ יְהֹוָה אֱלֹהֵיכֶם לַאֲחֵיכֶם כַּאֲשֶׁר דִּבֶּר לָהֶם וְעַתָּה פְּנוּ וּלְכוּ לָכֶם לְאׇהֳלֵיכֶם אֶל אֶרֶץ אֲחֻזַּתְכֶם אֲשֶׁר נָתַן לָכֶם מֹשֶׁה עֶבֶד יְהֹוָה בְּעֵבֶר הַיַּרְדֵּן. רַק שִׁמְרוּ מְאֹד לַעֲשׂוֹת אֶת הַמִּצְוָה וְאֶת הַתּוֹרָה אֲשֶׁר צִוָּה אֶתְכֶם מֹשֶׁה עֶבֶד יְהֹוָה…  And now Hashem your G-d has given rest to your brethren, as He spoke to them; therefore now turn and get to your tents, to the land of your possession which Moses the servant of Hashem gave you beyond the Jordan. Only take diligent heed to do the commandment and the law, which Moses the servant of Hashem commanded you…</vt:lpstr>
      <vt:lpstr>הִנֵּה בָנוּ בְנֵי רְאוּבֵן וּבְנֵי גָד וַחֲצִי שֵׁבֶט הַמְנַשֶּׁה אֶת הַמִּזְבֵּחַ אֶל מוּל אֶרֶץ כְּנַעַן אֶל גְּלִילוֹת הַיַּרְדֵּן אֶל עֵבֶר בְּנֵי יִשְׂרָאֵל.  Behold, the children of Reuben and the children of Gad and the half-tribe of Manasseh have built an altar in the forefront of the land of Canaan, in the region about the Jordan, on the side that pertains to the Children of Israel.</vt:lpstr>
      <vt:lpstr>      וְאַתֶּם תָּשֻׁבוּ הַיּוֹם מֵאַחֲרֵי יְהֹוָה וְהָיָה אַתֶּם תִּמְרְדוּ הַיּוֹם בַּיהֹוָה וּמָחָר אֶל כׇּל עֲדַת יִשְׂרָאֵל יִקְצֹף.  That you must turn away this day from following Hashem? And it will be, seeing you rebel today against Hashem, that tomorrow He will be angry with the whole congregation of Israel.</vt:lpstr>
      <vt:lpstr>הֲלוֹא עָכָן בֶּן זֶרַח מָעַל מַעַל בַּחֵרֶם וְעַל כׇּל עֲדַת יִשְׂרָאֵל הָיָה קָצֶף וְהוּא אִישׁ אֶחָד לֹא גָוַע בַּעֲוֺנוֹ.  Did not Achan, the son of Zerah, commit a trespass concerning the devoted thing, and wrath fell upon all the congregation of Israel? And that man did not perish alone in his iniquity.</vt:lpstr>
      <vt:lpstr>       כִּי עֵד הוּא בֵּינֵינוּ וּבֵינֵיכֶם וּבֵין דֹּרוֹתֵינוּ אַחֲרֵינוּ לַעֲבֹד אֶת עֲבֹדַת יְהֹוָה לְפָנָיו בְּעֹלוֹתֵינוּ וּבִזְבָחֵינוּ וּבִשְׁלָמֵינוּ וְלֹא יֹאמְרוּ בְנֵיכֶם מָחָר לְבָנֵינוּ אֵין לָכֶם חֵלֶק בַּיהֹוָה.  But it shall be a witness between us and you, and between our generations after us, that we may do the service of Hashem before Him with our burnt-offerings, and with our sacrifices, and with our peace-offerings'; that your children may not say to our children in time to come, 'You have no portion in Hashem.'</vt:lpstr>
      <vt:lpstr>       הַיּוֹם יָדַעְנוּ כִּי בְתוֹכֵנוּ יְהֹוָה אֲשֶׁר לֹא מְעַלְתֶּם בַּיהֹוָה הַמַּעַל הַזֶּה אָז הִצַּלְתֶּם אֶת בְּנֵי יִשְׂרָאֵל מִיַּד יְהֹוָה.  This day we know that Hashem is in our midst, because you have not committed this treachery against Hashem; now you have delivered the Children of Israel out of the hand of Hashem.</vt:lpstr>
      <vt:lpstr>     …אֲנִי זָקַנְתִּי בָּאתִי בַּיָּמִים. וְאַתֶּם רְאִיתֶם אֵת כׇּל אֲשֶׁר עָשָׂה יְהֹוָה אֱלֹהֵיכֶם לְכׇל הַגּוֹיִם הָאֵלֶּה מִפְּנֵיכֶם כִּי יְהֹוָה אֱלֹהֵיכֶם הוּא הַנִּלְחָם לָכֶם. …I am old and well advanced in years. And you have seen all that Hashem your God has done to all these nations because of you; for Hashem your God, it is He that has fought for you.</vt:lpstr>
      <vt:lpstr>        וַיהֹוָה אֱלֹהֵיכֶם הוּא יֶהְדֳּפֵם מִפְּנֵיכֶם וְהוֹרִישׁ אֹתָם מִלִּפְנֵיכֶם וִירִשְׁתֶּם אֶת אַרְצָם כַּאֲשֶׁר דִּבֶּר יְהֹוָה אֱלֹהֵיכֶם לָכֶם.  וַחֲזַקְתֶּם מְאֹד לִשְׁמֹר וְלַעֲשׂוֹת אֵת כׇּל הַכָּתוּב בְּסֵפֶר תּוֹרַת מֹשֶׁה לְבִלְתִּי סוּר מִמֶּנּוּ יָמִין וּשְׂמֹאול. And Hashem your God, He shall thrust them out from before you and drive them from out of your sight; and you shall possess their land, as Hashem your God spoke to you. Therefore be very courageous to keep and to do all that is written in the book of the law of Moses, that you turn not aside from it to the right or to the left.</vt:lpstr>
      <vt:lpstr>        כִּי אִם שׁוֹב תָּשׁוּבוּ וּדְבַקְתֶּם בְּיֶתֶר הַגּוֹיִם הָאֵלֶּה הַנִּשְׁאָרִים הָאֵלֶּה אִתְּכֶם וְהִתְחַתַּנְתֶּם בָּהֶם וּבָאתֶם בָּהֶם וְהֵם בָּכֶם. יָדוֹעַ תֵּדְעוּ כִּי לֹא יוֹסִיף יְהֹוָה אֱלֹהֵיכֶם לְהוֹרִישׁ אֶת הַגּוֹיִם הָאֵלֶּה מִלִּפְנֵיכֶם וְהָיוּ לָכֶם לְפַח וּלְמוֹקֵשׁ וּלְשֹׁטֵט בְּצִדֵּיכֶם וְלִצְנִנִים בְּעֵינֵיכֶם עַד אֲבׇדְכֶם מֵעַל הָאֲדָמָה הַטּוֹבָה הַזֹּאת אֲשֶׁר נָתַן לָכֶם יְהֹוָה אֱלֹהֵיכֶם. For, if you in any way go back and cleave to the remnant of these nations, these that remain among you, and make marriages with them, and go in to them, and they to you; Know for certain that Hashem your God will no longer drive these nations from out of your sight; but they shall be a snare and a trap to you, and a scourge in your sides, and pricks in your eyes, until you perish from off this good land which Hashem your God has given you.</vt:lpstr>
      <vt:lpstr>        בְּעׇבְרְכֶם אֶת בְּרִית יְהֹוָה אֱלֹהֵיכֶם אֲשֶׁר צִוָּה אֶתְכֶם וַהֲלַכְתֶּם וַעֲבַדְתֶּם אֱלֹהִים אֲחֵרִים וְהִשְׁתַּחֲוִיתֶם לָהֶם וְחָרָה אַף יְהֹוָה בָּכֶם וַאֲבַדְתֶּם מְהֵרָה מֵעַל הָאָרֶץ הַטּוֹבָה אֲשֶׁר נָתַן לָכֶם.  When you transgress the covenant of Hashem your God which He commanded you, and go and serve other gods, and worship them; then shall the anger of Hashem be kindled against you, and you shall perish quickly from off the good land which He has given to you.</vt:lpstr>
      <vt:lpstr>        כֹּה אָמַר יְהֹוָה אֱלֹהֵי יִשְׂרָאֵל בְּעֵבֶר הַנָּהָר יָשְׁבוּ אֲבוֹתֵיכֶם מֵעוֹלָם תֶּרַח אֲבִי אַבְרָהָם וַאֲבִי נָחוֹר וַיַּעַבְדוּ אֱלֹהִים אֲחֵרִים.   וָאֶקַּח אֶת אֲבִיכֶם אֶת אַבְרָהָם מֵעֵבֶר הַנָּהָר וָאוֹלֵךְ אֹתוֹ בְּכׇל אֶרֶץ כְּנָעַן  Thus says Hashem, the God of Israel, 'Your fathers dwelled of old time beyond the River, even Terach, the father of Abraham, and the father of Nachor; and they served other gods.  And I took your father Abraham from beyond the River and led him throughout all the land of Canaan</vt:lpstr>
      <vt:lpstr>      וַתַּעַבְרוּ אֶת הַיַּרְדֵּן וַתָּבֹאוּ אֶל יְרִיחוֹ וַיִּלָּחֲמוּ בָכֶם בַּעֲלֵי יְרִיחוֹ הָאֱמֹרִי וְהַפְּרִזִּי וְהַכְּנַעֲנִי וְהַחִתִּי וְהַגִּרְגָּשִׁי הַחִוִּי וְהַיְבוּסִי וָאֶתֵּן אוֹתָם בְּיֶדְכֶם.  And you went over the Jordan and came to Jericho. And the men of Jericho fought against you, the Amorite, and the Perizzite, and the Canaanite, and the Hittite, and the Girgashite, the Hivite, and the Jebusite; and I delivered them into your hand.</vt:lpstr>
      <vt:lpstr>   ו      ָאֶתֵּן לָכֶם אֶרֶץ אֲשֶׁר לֹא יָגַעְתָּ בָּהּ וְעָרִים אֲשֶׁר לֹא בְנִיתֶם וַתֵּשְׁבוּ בָּהֶם כְּרָמִים וְזֵיתִים אֲשֶׁר לֹא נְטַעְתֶּם אַתֶּם אֹכְלִים.  וְעַתָּה יְראוּ אֶת יְהֹוָה וְעִבְדוּ אֹתוֹ בְּתָמִים וּבֶאֱמֶת וְהָסִירוּ אֶת אֱלֹהִים אֲשֶׁר עָבְדוּ אֲבוֹתֵיכֶם בְּעֵבֶר הַנָּהָר וּבְמִצְרַיִם וְעִבְדוּ אֶת יְהֹוָה. And I gave you a land upon which you had not labored and cities which you had not built, and you dwelled in it. Of vineyards and olive-yards which you did not plant, you eat.'  Now therefore fear Hashem and serve Him in sincerity and in truth; and put away the gods which your fathers served beyond the River and in Egypt, and serve Hashem.</vt:lpstr>
      <vt:lpstr>        חָלִילָה לָּנוּ מֵעֲזֹב אֶת יְהֹוָה לַעֲבֹד אֱלֹהִים אֲחֵרִים.  כִּי יְהֹוָה אֱלֹהֵינוּ הוּא הַמַּעֲלֶה אֹתָנוּ וְאֶת אֲבוֹתֵינוּ מֵאֶרֶץ מִצְרַיִם מִבֵּית עֲבָדִים וַאֲשֶׁר עָשָׂה לְעֵינֵינוּ אֶת הָאֹתוֹת הַגְּדֹלוֹת הָאֵלֶּה וַיִּשְׁמְרֵנוּ בְּכׇל הַדֶּרֶךְ אֲשֶׁר הָלַכְנוּ בָהּ וּבְכֹל הָעַמִּים אֲשֶׁר עָבַרְנוּ בְּקִרְבָּם.  Far be it from us that we should forsake Hashem, to serve other gods.  For Hashem our God, it is He who brought us and our fathers up out of the land of Egypt, from the house of bondage, and who did those great signs in our sight, and who guarded us upon all the way in which we went and among all the peoples in whose midst we passed.</vt:lpstr>
      <vt:lpstr>        כִּי תַעַזְבוּ אֶת יְהֹוָה וַעֲבַדְתֶּם אֱלֹהֵי נֵכָר וְשָׁב וְהֵרַע לָכֶם וְכִלָּה אֶתְכֶם אַחֲרֵי אֲשֶׁר הֵיטִיב לָכֶם. …עֵדִים אַתֶּם בָּכֶם כִּי אַתֶּם בְּחַרְתֶּם לָכֶם אֶת יְהֹוָה לַעֲבֹד אוֹתוֹ וַיֹּאמְרוּ עֵדִים. וְעַתָּה הָסִירוּ אֶת אֱלֹהֵי הַנֵּכָר אֲשֶׁר בְּקִרְבְּכֶם וְהַטּוּ אֶת לְבַבְכֶם אֶל יְהֹוָה אֱלֹהֵי יִשְׂרָאֵל. If you forsake Hashem and serve strange gods, then He will turn and do evil to you and consume you, after that He has done good to you. You are witnesses against yourselves that you have  chosen Hashem, to serve Him. Now therefore put away the strange gods which are among you, and incline your heart to Hashem, the God of Israel.</vt:lpstr>
      <vt:lpstr>    …לֹא כִּי אֶת יְהֹוָה נַעֲבֹד. …עֵדִים.  …יְהֹוָה אֱלֹהֵינוּ נַעֲבֹד וּבְקוֹלוֹ נִשְׁמָע.  No; but we will serve Hashem. …We are witnesses. …Hashem our God we will serve, and His voice we will heed.</vt:lpstr>
      <vt:lpstr>Custom Show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כׇּל מָקוֹם אֲשֶׁר תִּדְרֹךְ כַּף רַגְלְכֶם בּוֹ לָכֶם נְתַתִּיו כַּאֲשֶׁר דִּבַּרְתִּי אֶל מֹשֶׁה. Every place that the sole of your foot shall tread upon, to you have I  given it, as I spoke to Moses.</dc:title>
  <dc:creator>FW</dc:creator>
  <cp:lastModifiedBy>FW</cp:lastModifiedBy>
  <cp:revision>76</cp:revision>
  <dcterms:created xsi:type="dcterms:W3CDTF">2024-02-26T00:28:15Z</dcterms:created>
  <dcterms:modified xsi:type="dcterms:W3CDTF">2024-02-28T19:58:47Z</dcterms:modified>
</cp:coreProperties>
</file>